
<file path=[Content_Types].xml><?xml version="1.0" encoding="utf-8"?>
<Types xmlns="http://schemas.openxmlformats.org/package/2006/content-types">
  <Default Extension="bin" ContentType="application/vnd.openxmlformats-officedocument.oleObject"/>
  <Default Extension="png" ContentType="image/png"/>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ags/tag2.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1" r:id="rId1"/>
  </p:sldMasterIdLst>
  <p:notesMasterIdLst>
    <p:notesMasterId r:id="rId32"/>
  </p:notesMasterIdLst>
  <p:sldIdLst>
    <p:sldId id="257" r:id="rId2"/>
    <p:sldId id="1012" r:id="rId3"/>
    <p:sldId id="1027" r:id="rId4"/>
    <p:sldId id="1024" r:id="rId5"/>
    <p:sldId id="1026" r:id="rId6"/>
    <p:sldId id="1025" r:id="rId7"/>
    <p:sldId id="1028" r:id="rId8"/>
    <p:sldId id="1029" r:id="rId9"/>
    <p:sldId id="1030" r:id="rId10"/>
    <p:sldId id="1031" r:id="rId11"/>
    <p:sldId id="1032" r:id="rId12"/>
    <p:sldId id="1033" r:id="rId13"/>
    <p:sldId id="1034" r:id="rId14"/>
    <p:sldId id="1038" r:id="rId15"/>
    <p:sldId id="1035" r:id="rId16"/>
    <p:sldId id="1036" r:id="rId17"/>
    <p:sldId id="1037" r:id="rId18"/>
    <p:sldId id="1039" r:id="rId19"/>
    <p:sldId id="1040" r:id="rId20"/>
    <p:sldId id="1041" r:id="rId21"/>
    <p:sldId id="1042" r:id="rId22"/>
    <p:sldId id="1043" r:id="rId23"/>
    <p:sldId id="1044" r:id="rId24"/>
    <p:sldId id="1045" r:id="rId25"/>
    <p:sldId id="1046" r:id="rId26"/>
    <p:sldId id="1047" r:id="rId27"/>
    <p:sldId id="1048" r:id="rId28"/>
    <p:sldId id="1050" r:id="rId29"/>
    <p:sldId id="1049" r:id="rId30"/>
    <p:sldId id="821" r:id="rId31"/>
  </p:sldIdLst>
  <p:sldSz cx="12192000" cy="6858000"/>
  <p:notesSz cx="6858000" cy="9144000"/>
  <p:custDataLst>
    <p:tags r:id="rId33"/>
  </p:custDataLst>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47A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327"/>
    <p:restoredTop sz="94444"/>
  </p:normalViewPr>
  <p:slideViewPr>
    <p:cSldViewPr snapToObjects="1">
      <p:cViewPr varScale="1">
        <p:scale>
          <a:sx n="67" d="100"/>
          <a:sy n="67" d="100"/>
        </p:scale>
        <p:origin x="184" y="296"/>
      </p:cViewPr>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gs" Target="tags/tag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7.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8E786FF-E85D-F143-A9A1-08F64926B286}" type="datetimeFigureOut">
              <a:rPr lang="en-US" smtClean="0"/>
              <a:t>4/27/21</a:t>
            </a:fld>
            <a:endParaRPr lang="en-US"/>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lang="de-DE"/>
              <a:t>Mastertextformat bearbeiten
Zweite Ebene
Dritte Ebene
Vierte Ebene
Fünfte Ebene</a:t>
            </a:r>
            <a:endParaRPr lang="en-US"/>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3DED50A-AB26-4C4A-B663-A6FA9D7A1EE9}" type="slidenum">
              <a:rPr lang="en-US" smtClean="0"/>
              <a:t>‹Nr.›</a:t>
            </a:fld>
            <a:endParaRPr lang="en-US"/>
          </a:p>
        </p:txBody>
      </p:sp>
    </p:spTree>
    <p:extLst>
      <p:ext uri="{BB962C8B-B14F-4D97-AF65-F5344CB8AC3E}">
        <p14:creationId xmlns:p14="http://schemas.microsoft.com/office/powerpoint/2010/main" val="43467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BDAA7B7E-AF3B-9A47-B8B8-C0B7127FC527}" type="slidenum">
              <a:rPr lang="de-DE" smtClean="0"/>
              <a:t>1</a:t>
            </a:fld>
            <a:endParaRPr lang="de-DE" dirty="0"/>
          </a:p>
        </p:txBody>
      </p:sp>
    </p:spTree>
    <p:extLst>
      <p:ext uri="{BB962C8B-B14F-4D97-AF65-F5344CB8AC3E}">
        <p14:creationId xmlns:p14="http://schemas.microsoft.com/office/powerpoint/2010/main" val="31923067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folie">
    <p:spTree>
      <p:nvGrpSpPr>
        <p:cNvPr id="1" name=""/>
        <p:cNvGrpSpPr/>
        <p:nvPr/>
      </p:nvGrpSpPr>
      <p:grpSpPr>
        <a:xfrm>
          <a:off x="0" y="0"/>
          <a:ext cx="0" cy="0"/>
          <a:chOff x="0" y="0"/>
          <a:chExt cx="0" cy="0"/>
        </a:xfrm>
      </p:grpSpPr>
      <p:pic>
        <p:nvPicPr>
          <p:cNvPr id="7" name="Picture 4" descr="M:\Marketing\CD\CD_Logos\UzK_Logo_Quadrat_uniblau\UzK_LogoQuadrat.jpg">
            <a:extLst>
              <a:ext uri="{FF2B5EF4-FFF2-40B4-BE49-F238E27FC236}">
                <a16:creationId xmlns:a16="http://schemas.microsoft.com/office/drawing/2014/main" id="{C6C6057D-C4CF-D648-A3E5-E51140659F5D}"/>
              </a:ext>
            </a:extLst>
          </p:cNvPr>
          <p:cNvPicPr>
            <a:picLocks noChangeAspect="1" noChangeArrowheads="1"/>
          </p:cNvPicPr>
          <p:nvPr userDrawn="1"/>
        </p:nvPicPr>
        <p:blipFill>
          <a:blip r:embed="rId2"/>
          <a:stretch/>
        </p:blipFill>
        <p:spPr bwMode="auto">
          <a:xfrm>
            <a:off x="10205525" y="5761935"/>
            <a:ext cx="1418770" cy="721574"/>
          </a:xfrm>
          <a:prstGeom prst="rect">
            <a:avLst/>
          </a:prstGeom>
          <a:noFill/>
        </p:spPr>
      </p:pic>
      <p:sp>
        <p:nvSpPr>
          <p:cNvPr id="8" name="Rechteck 7">
            <a:extLst>
              <a:ext uri="{FF2B5EF4-FFF2-40B4-BE49-F238E27FC236}">
                <a16:creationId xmlns:a16="http://schemas.microsoft.com/office/drawing/2014/main" id="{28319E42-96C5-884B-82BB-2447E2056053}"/>
              </a:ext>
            </a:extLst>
          </p:cNvPr>
          <p:cNvSpPr/>
          <p:nvPr userDrawn="1"/>
        </p:nvSpPr>
        <p:spPr bwMode="auto">
          <a:xfrm>
            <a:off x="0" y="6762440"/>
            <a:ext cx="12192000" cy="119006"/>
          </a:xfrm>
          <a:prstGeom prst="rect">
            <a:avLst/>
          </a:prstGeom>
          <a:solidFill>
            <a:srgbClr val="457A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sz="1800"/>
          </a:p>
        </p:txBody>
      </p:sp>
      <p:sp>
        <p:nvSpPr>
          <p:cNvPr id="11" name="Rechteck 9">
            <a:extLst>
              <a:ext uri="{FF2B5EF4-FFF2-40B4-BE49-F238E27FC236}">
                <a16:creationId xmlns:a16="http://schemas.microsoft.com/office/drawing/2014/main" id="{310CA648-C844-924C-92F6-C02631FBDF4A}"/>
              </a:ext>
            </a:extLst>
          </p:cNvPr>
          <p:cNvSpPr/>
          <p:nvPr userDrawn="1"/>
        </p:nvSpPr>
        <p:spPr bwMode="auto">
          <a:xfrm>
            <a:off x="534988" y="6237288"/>
            <a:ext cx="5432425" cy="246221"/>
          </a:xfrm>
          <a:prstGeom prst="rect">
            <a:avLst/>
          </a:prstGeom>
        </p:spPr>
        <p:txBody>
          <a:bodyPr wrap="square">
            <a:spAutoFit/>
          </a:bodyPr>
          <a:lstStyle/>
          <a:p>
            <a:pPr>
              <a:defRPr/>
            </a:pPr>
            <a:r>
              <a:rPr lang="de-DE" sz="1000" b="0" i="0" kern="1200" dirty="0">
                <a:solidFill>
                  <a:schemeClr val="bg1">
                    <a:lumMod val="50000"/>
                  </a:schemeClr>
                </a:solidFill>
                <a:latin typeface="Arial Narrow"/>
                <a:ea typeface="+mn-ea"/>
                <a:cs typeface="Arial Narrow"/>
              </a:rPr>
              <a:t>Information</a:t>
            </a:r>
            <a:r>
              <a:rPr lang="de-DE" sz="1000" b="0" i="0" dirty="0">
                <a:solidFill>
                  <a:schemeClr val="bg1">
                    <a:lumMod val="50000"/>
                  </a:schemeClr>
                </a:solidFill>
                <a:latin typeface="Arial Narrow"/>
                <a:cs typeface="Arial Narrow"/>
              </a:rPr>
              <a:t> Systems </a:t>
            </a:r>
            <a:r>
              <a:rPr lang="de-DE" sz="1000" b="0" i="0" dirty="0" err="1">
                <a:solidFill>
                  <a:schemeClr val="bg1">
                    <a:lumMod val="50000"/>
                  </a:schemeClr>
                </a:solidFill>
                <a:latin typeface="Arial Narrow"/>
                <a:cs typeface="Arial Narrow"/>
              </a:rPr>
              <a:t>for</a:t>
            </a:r>
            <a:r>
              <a:rPr lang="de-DE" sz="1000" b="0" i="0" dirty="0">
                <a:solidFill>
                  <a:schemeClr val="bg1">
                    <a:lumMod val="50000"/>
                  </a:schemeClr>
                </a:solidFill>
                <a:latin typeface="Arial Narrow"/>
                <a:cs typeface="Arial Narrow"/>
              </a:rPr>
              <a:t> </a:t>
            </a:r>
            <a:r>
              <a:rPr lang="de-DE" sz="1000" b="0" i="0" dirty="0" err="1">
                <a:solidFill>
                  <a:schemeClr val="bg1">
                    <a:lumMod val="50000"/>
                  </a:schemeClr>
                </a:solidFill>
                <a:latin typeface="Arial Narrow"/>
                <a:cs typeface="Arial Narrow"/>
              </a:rPr>
              <a:t>Sustainable</a:t>
            </a:r>
            <a:r>
              <a:rPr lang="de-DE" sz="1000" b="0" i="0" dirty="0">
                <a:solidFill>
                  <a:schemeClr val="bg1">
                    <a:lumMod val="50000"/>
                  </a:schemeClr>
                </a:solidFill>
                <a:latin typeface="Arial Narrow"/>
                <a:cs typeface="Arial Narrow"/>
              </a:rPr>
              <a:t> Society (is3) | </a:t>
            </a:r>
            <a:r>
              <a:rPr lang="de-DE" sz="1000" b="0" i="0" dirty="0" err="1">
                <a:solidFill>
                  <a:schemeClr val="bg1">
                    <a:lumMod val="50000"/>
                  </a:schemeClr>
                </a:solidFill>
                <a:latin typeface="Arial Narrow"/>
                <a:cs typeface="Arial Narrow"/>
              </a:rPr>
              <a:t>WiSo</a:t>
            </a:r>
            <a:r>
              <a:rPr lang="de-DE" sz="1000" b="0" i="0" dirty="0">
                <a:solidFill>
                  <a:schemeClr val="bg1">
                    <a:lumMod val="50000"/>
                  </a:schemeClr>
                </a:solidFill>
                <a:latin typeface="Arial Narrow"/>
                <a:cs typeface="Arial Narrow"/>
              </a:rPr>
              <a:t> </a:t>
            </a:r>
            <a:r>
              <a:rPr lang="de-DE" sz="1000" b="0" i="0" dirty="0" err="1">
                <a:solidFill>
                  <a:schemeClr val="bg1">
                    <a:lumMod val="50000"/>
                  </a:schemeClr>
                </a:solidFill>
                <a:latin typeface="Arial Narrow"/>
                <a:cs typeface="Arial Narrow"/>
              </a:rPr>
              <a:t>Faculty</a:t>
            </a:r>
            <a:r>
              <a:rPr lang="de-DE" sz="1000" b="0" i="0" dirty="0">
                <a:solidFill>
                  <a:schemeClr val="bg1">
                    <a:lumMod val="50000"/>
                  </a:schemeClr>
                </a:solidFill>
                <a:latin typeface="Arial Narrow"/>
                <a:cs typeface="Arial Narrow"/>
              </a:rPr>
              <a:t> | Univ.-Prof. Dr. Wolfgang Ketter | </a:t>
            </a:r>
            <a:fld id="{F98651E8-28A9-40EA-971A-EE9F3AB7359B}" type="datetime1">
              <a:rPr lang="de-DE" sz="1000" b="0" i="0" kern="1200" smtClean="0">
                <a:solidFill>
                  <a:schemeClr val="bg1">
                    <a:lumMod val="50000"/>
                  </a:schemeClr>
                </a:solidFill>
                <a:latin typeface="Arial Narrow"/>
                <a:ea typeface="+mn-ea"/>
                <a:cs typeface="Arial Narrow"/>
              </a:rPr>
              <a:pPr>
                <a:defRPr/>
              </a:pPr>
              <a:t>27.04.21</a:t>
            </a:fld>
            <a:r>
              <a:rPr lang="de-DE" sz="1000" b="0" i="0" dirty="0">
                <a:solidFill>
                  <a:schemeClr val="bg1">
                    <a:lumMod val="50000"/>
                  </a:schemeClr>
                </a:solidFill>
                <a:latin typeface="Arial Narrow"/>
                <a:cs typeface="Arial Narrow"/>
              </a:rPr>
              <a:t> </a:t>
            </a:r>
          </a:p>
        </p:txBody>
      </p:sp>
      <p:sp>
        <p:nvSpPr>
          <p:cNvPr id="13" name="Textplatzhalter 11">
            <a:extLst>
              <a:ext uri="{FF2B5EF4-FFF2-40B4-BE49-F238E27FC236}">
                <a16:creationId xmlns:a16="http://schemas.microsoft.com/office/drawing/2014/main" id="{D8A2C00B-E920-394E-8CEC-EAF1DC65AB1D}"/>
              </a:ext>
            </a:extLst>
          </p:cNvPr>
          <p:cNvSpPr>
            <a:spLocks noGrp="1"/>
          </p:cNvSpPr>
          <p:nvPr>
            <p:ph type="body" sz="quarter" idx="11" hasCustomPrompt="1"/>
          </p:nvPr>
        </p:nvSpPr>
        <p:spPr>
          <a:xfrm>
            <a:off x="534988" y="534989"/>
            <a:ext cx="11089307" cy="725365"/>
          </a:xfrm>
          <a:prstGeom prst="rect">
            <a:avLst/>
          </a:prstGeom>
        </p:spPr>
        <p:txBody>
          <a:bodyPr lIns="72000"/>
          <a:lstStyle>
            <a:lvl1pPr marL="0" indent="0">
              <a:lnSpc>
                <a:spcPts val="2400"/>
              </a:lnSpc>
              <a:buNone/>
              <a:defRPr b="0" i="0">
                <a:solidFill>
                  <a:srgbClr val="447A93"/>
                </a:solidFill>
                <a:latin typeface="Arial Narrow" panose="020B0604020202020204" pitchFamily="34" charset="0"/>
                <a:cs typeface="Arial Narrow" panose="020B0604020202020204" pitchFamily="34" charset="0"/>
              </a:defRPr>
            </a:lvl1pPr>
          </a:lstStyle>
          <a:p>
            <a:r>
              <a:rPr lang="de-DE" dirty="0"/>
              <a:t>Titel</a:t>
            </a:r>
          </a:p>
        </p:txBody>
      </p:sp>
      <p:sp>
        <p:nvSpPr>
          <p:cNvPr id="14" name="Textplatzhalter 11">
            <a:extLst>
              <a:ext uri="{FF2B5EF4-FFF2-40B4-BE49-F238E27FC236}">
                <a16:creationId xmlns:a16="http://schemas.microsoft.com/office/drawing/2014/main" id="{6F0E415F-AD40-FA4F-98DB-D4C8102EAC17}"/>
              </a:ext>
            </a:extLst>
          </p:cNvPr>
          <p:cNvSpPr>
            <a:spLocks noGrp="1"/>
          </p:cNvSpPr>
          <p:nvPr>
            <p:ph type="body" sz="quarter" idx="12" hasCustomPrompt="1"/>
          </p:nvPr>
        </p:nvSpPr>
        <p:spPr>
          <a:xfrm>
            <a:off x="534988" y="260648"/>
            <a:ext cx="11089307" cy="346349"/>
          </a:xfrm>
          <a:prstGeom prst="rect">
            <a:avLst/>
          </a:prstGeom>
        </p:spPr>
        <p:txBody>
          <a:bodyPr/>
          <a:lstStyle>
            <a:lvl1pPr marL="0" indent="0">
              <a:buNone/>
              <a:defRPr sz="1600" b="0" i="0">
                <a:solidFill>
                  <a:srgbClr val="447A93"/>
                </a:solidFill>
                <a:latin typeface="Arial Narrow" panose="020B0604020202020204" pitchFamily="34" charset="0"/>
                <a:cs typeface="Arial Narrow" panose="020B0604020202020204" pitchFamily="34" charset="0"/>
              </a:defRPr>
            </a:lvl1pPr>
          </a:lstStyle>
          <a:p>
            <a:r>
              <a:rPr lang="de-DE" dirty="0" err="1"/>
              <a:t>Section</a:t>
            </a:r>
            <a:endParaRPr lang="de-DE" dirty="0"/>
          </a:p>
        </p:txBody>
      </p:sp>
    </p:spTree>
    <p:extLst>
      <p:ext uri="{BB962C8B-B14F-4D97-AF65-F5344CB8AC3E}">
        <p14:creationId xmlns:p14="http://schemas.microsoft.com/office/powerpoint/2010/main" val="24963080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1_Titelfolie">
    <p:spTree>
      <p:nvGrpSpPr>
        <p:cNvPr id="1" name=""/>
        <p:cNvGrpSpPr/>
        <p:nvPr/>
      </p:nvGrpSpPr>
      <p:grpSpPr>
        <a:xfrm>
          <a:off x="0" y="0"/>
          <a:ext cx="0" cy="0"/>
          <a:chOff x="0" y="0"/>
          <a:chExt cx="0" cy="0"/>
        </a:xfrm>
      </p:grpSpPr>
      <p:pic>
        <p:nvPicPr>
          <p:cNvPr id="5" name="Picture 5" descr="M:\Marketing\CD\CD_Logos\UzK_Logo_Quadrat_uniblau\UzK_LogoQuadrat.jp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120461" y="233586"/>
            <a:ext cx="1839869" cy="935742"/>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5CB47B19-0988-474A-999B-C2ACF6C9154B}"/>
              </a:ext>
            </a:extLst>
          </p:cNvPr>
          <p:cNvPicPr>
            <a:picLocks noChangeAspect="1"/>
          </p:cNvPicPr>
          <p:nvPr userDrawn="1"/>
        </p:nvPicPr>
        <p:blipFill rotWithShape="1">
          <a:blip r:embed="rId3"/>
          <a:srcRect l="1026" t="8677" r="1026" b="8677"/>
          <a:stretch/>
        </p:blipFill>
        <p:spPr>
          <a:xfrm>
            <a:off x="0" y="0"/>
            <a:ext cx="12192000" cy="6858000"/>
          </a:xfrm>
          <a:prstGeom prst="rect">
            <a:avLst/>
          </a:prstGeom>
        </p:spPr>
      </p:pic>
      <p:sp>
        <p:nvSpPr>
          <p:cNvPr id="3" name="Rechteck 2">
            <a:extLst>
              <a:ext uri="{FF2B5EF4-FFF2-40B4-BE49-F238E27FC236}">
                <a16:creationId xmlns:a16="http://schemas.microsoft.com/office/drawing/2014/main" id="{031F6192-C14D-1845-B35E-365051392C7C}"/>
              </a:ext>
            </a:extLst>
          </p:cNvPr>
          <p:cNvSpPr/>
          <p:nvPr userDrawn="1"/>
        </p:nvSpPr>
        <p:spPr>
          <a:xfrm>
            <a:off x="3763" y="4790485"/>
            <a:ext cx="12188237" cy="2067515"/>
          </a:xfrm>
          <a:prstGeom prst="rect">
            <a:avLst/>
          </a:prstGeom>
          <a:solidFill>
            <a:srgbClr val="457A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37669280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Ein Inhal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18242" y="1279526"/>
            <a:ext cx="10739616" cy="4839220"/>
          </a:xfrm>
          <a:prstGeom prst="rect">
            <a:avLst/>
          </a:prstGeom>
        </p:spPr>
        <p:txBody>
          <a:bodyPr/>
          <a:lstStyle>
            <a:lvl1pPr marL="268288" indent="-268288">
              <a:buClr>
                <a:srgbClr val="457A93"/>
              </a:buClr>
              <a:buFont typeface="Wingdings" panose="05000000000000000000" pitchFamily="2" charset="2"/>
              <a:buChar char="§"/>
              <a:defRPr sz="2400" b="0" i="0">
                <a:latin typeface="Arial Narrow" panose="020B0604020202020204" pitchFamily="34" charset="0"/>
                <a:cs typeface="Arial Narrow" panose="020B0604020202020204" pitchFamily="34" charset="0"/>
              </a:defRPr>
            </a:lvl1pPr>
            <a:lvl2pPr marL="685800" indent="-228600">
              <a:spcBef>
                <a:spcPts val="1200"/>
              </a:spcBef>
              <a:buClr>
                <a:srgbClr val="457A93"/>
              </a:buClr>
              <a:buFont typeface="Wingdings" panose="05000000000000000000" pitchFamily="2" charset="2"/>
              <a:buChar char="§"/>
              <a:defRPr sz="2000" b="0" i="0">
                <a:latin typeface="Arial Narrow" panose="020B0604020202020204" pitchFamily="34" charset="0"/>
                <a:cs typeface="Arial Narrow" panose="020B0604020202020204" pitchFamily="34" charset="0"/>
              </a:defRPr>
            </a:lvl2pPr>
            <a:lvl3pPr marL="1143000" indent="-228600">
              <a:spcBef>
                <a:spcPts val="1200"/>
              </a:spcBef>
              <a:buClr>
                <a:srgbClr val="457A93"/>
              </a:buClr>
              <a:buFont typeface="Wingdings" panose="05000000000000000000" pitchFamily="2" charset="2"/>
              <a:buChar char="§"/>
              <a:defRPr sz="1800" b="0" i="0">
                <a:latin typeface="Arial Narrow" panose="020B0604020202020204" pitchFamily="34" charset="0"/>
                <a:cs typeface="Arial Narrow" panose="020B0604020202020204" pitchFamily="34" charset="0"/>
              </a:defRPr>
            </a:lvl3pPr>
            <a:lvl4pPr marL="1600200" indent="-228600">
              <a:spcBef>
                <a:spcPts val="1200"/>
              </a:spcBef>
              <a:buClr>
                <a:srgbClr val="457A93"/>
              </a:buClr>
              <a:buFont typeface="Wingdings" panose="05000000000000000000" pitchFamily="2" charset="2"/>
              <a:buChar char="§"/>
              <a:defRPr sz="1600" b="0" i="0">
                <a:latin typeface="Arial Narrow" panose="020B0604020202020204" pitchFamily="34" charset="0"/>
                <a:cs typeface="Arial Narrow" panose="020B0604020202020204" pitchFamily="34" charset="0"/>
              </a:defRPr>
            </a:lvl4pPr>
            <a:lvl5pPr marL="2057400" indent="-228600">
              <a:buClr>
                <a:srgbClr val="457A93"/>
              </a:buClr>
              <a:buFont typeface="Wingdings" panose="05000000000000000000" pitchFamily="2" charset="2"/>
              <a:buChar char="§"/>
              <a:defRPr>
                <a:latin typeface="Arial" panose="020B0604020202020204" pitchFamily="34" charset="0"/>
                <a:cs typeface="Arial" panose="020B0604020202020204" pitchFamily="34" charset="0"/>
              </a:defRPr>
            </a:lvl5pPr>
          </a:lstStyle>
          <a:p>
            <a:pPr lvl="0"/>
            <a:r>
              <a:rPr lang="de-DE" dirty="0"/>
              <a:t>Formatvorlagen des Textmasters bearbeiten</a:t>
            </a:r>
          </a:p>
          <a:p>
            <a:pPr lvl="1"/>
            <a:r>
              <a:rPr lang="de-DE" dirty="0"/>
              <a:t>Zweite Ebene</a:t>
            </a:r>
          </a:p>
          <a:p>
            <a:pPr lvl="2"/>
            <a:r>
              <a:rPr lang="de-DE" dirty="0"/>
              <a:t>Dritte Ebene</a:t>
            </a:r>
          </a:p>
          <a:p>
            <a:pPr lvl="3"/>
            <a:r>
              <a:rPr lang="de-DE" dirty="0"/>
              <a:t>Vierte Ebene</a:t>
            </a:r>
          </a:p>
        </p:txBody>
      </p:sp>
      <p:sp>
        <p:nvSpPr>
          <p:cNvPr id="8" name="Rechteck 7"/>
          <p:cNvSpPr/>
          <p:nvPr userDrawn="1"/>
        </p:nvSpPr>
        <p:spPr>
          <a:xfrm>
            <a:off x="0" y="6738994"/>
            <a:ext cx="12192000" cy="119006"/>
          </a:xfrm>
          <a:prstGeom prst="rect">
            <a:avLst/>
          </a:prstGeom>
          <a:solidFill>
            <a:srgbClr val="457A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a:p>
        </p:txBody>
      </p:sp>
      <p:sp>
        <p:nvSpPr>
          <p:cNvPr id="10" name="Rechteck 9"/>
          <p:cNvSpPr/>
          <p:nvPr userDrawn="1"/>
        </p:nvSpPr>
        <p:spPr>
          <a:xfrm>
            <a:off x="480053" y="6383868"/>
            <a:ext cx="7824192" cy="246221"/>
          </a:xfrm>
          <a:prstGeom prst="rect">
            <a:avLst/>
          </a:prstGeom>
        </p:spPr>
        <p:txBody>
          <a:bodyPr wrap="square">
            <a:spAutoFit/>
          </a:bodyPr>
          <a:lstStyle/>
          <a:p>
            <a:r>
              <a:rPr lang="de-DE" altLang="de-DE" sz="1000" b="0" i="0">
                <a:solidFill>
                  <a:schemeClr val="bg1">
                    <a:lumMod val="50000"/>
                  </a:schemeClr>
                </a:solidFill>
                <a:latin typeface="Arial Narrow" panose="020B0604020202020204" pitchFamily="34" charset="0"/>
                <a:cs typeface="Arial Narrow" panose="020B0604020202020204" pitchFamily="34" charset="0"/>
              </a:rPr>
              <a:t>Information Systems </a:t>
            </a:r>
            <a:r>
              <a:rPr lang="de-DE" altLang="de-DE" sz="1000" b="0" i="0" err="1">
                <a:solidFill>
                  <a:schemeClr val="bg1">
                    <a:lumMod val="50000"/>
                  </a:schemeClr>
                </a:solidFill>
                <a:latin typeface="Arial Narrow" panose="020B0604020202020204" pitchFamily="34" charset="0"/>
                <a:cs typeface="Arial Narrow" panose="020B0604020202020204" pitchFamily="34" charset="0"/>
              </a:rPr>
              <a:t>for</a:t>
            </a:r>
            <a:r>
              <a:rPr lang="de-DE" altLang="de-DE" sz="1000" b="0" i="0">
                <a:solidFill>
                  <a:schemeClr val="bg1">
                    <a:lumMod val="50000"/>
                  </a:schemeClr>
                </a:solidFill>
                <a:latin typeface="Arial Narrow" panose="020B0604020202020204" pitchFamily="34" charset="0"/>
                <a:cs typeface="Arial Narrow" panose="020B0604020202020204" pitchFamily="34" charset="0"/>
              </a:rPr>
              <a:t> </a:t>
            </a:r>
            <a:r>
              <a:rPr lang="de-DE" altLang="de-DE" sz="1000" b="0" i="0" err="1">
                <a:solidFill>
                  <a:schemeClr val="bg1">
                    <a:lumMod val="50000"/>
                  </a:schemeClr>
                </a:solidFill>
                <a:latin typeface="Arial Narrow" panose="020B0604020202020204" pitchFamily="34" charset="0"/>
                <a:cs typeface="Arial Narrow" panose="020B0604020202020204" pitchFamily="34" charset="0"/>
              </a:rPr>
              <a:t>Sustainable</a:t>
            </a:r>
            <a:r>
              <a:rPr lang="de-DE" altLang="de-DE" sz="1000" b="0" i="0">
                <a:solidFill>
                  <a:schemeClr val="bg1">
                    <a:lumMod val="50000"/>
                  </a:schemeClr>
                </a:solidFill>
                <a:latin typeface="Arial Narrow" panose="020B0604020202020204" pitchFamily="34" charset="0"/>
                <a:cs typeface="Arial Narrow" panose="020B0604020202020204" pitchFamily="34" charset="0"/>
              </a:rPr>
              <a:t> Society (is3) | </a:t>
            </a:r>
            <a:r>
              <a:rPr lang="de-DE" altLang="de-DE" sz="1000" b="0" i="0" err="1">
                <a:solidFill>
                  <a:schemeClr val="bg1">
                    <a:lumMod val="50000"/>
                  </a:schemeClr>
                </a:solidFill>
                <a:latin typeface="Arial Narrow" panose="020B0604020202020204" pitchFamily="34" charset="0"/>
                <a:cs typeface="Arial Narrow" panose="020B0604020202020204" pitchFamily="34" charset="0"/>
              </a:rPr>
              <a:t>WiSo</a:t>
            </a:r>
            <a:r>
              <a:rPr lang="de-DE" altLang="de-DE" sz="1000" b="0" i="0">
                <a:solidFill>
                  <a:schemeClr val="bg1">
                    <a:lumMod val="50000"/>
                  </a:schemeClr>
                </a:solidFill>
                <a:latin typeface="Arial Narrow" panose="020B0604020202020204" pitchFamily="34" charset="0"/>
                <a:cs typeface="Arial Narrow" panose="020B0604020202020204" pitchFamily="34" charset="0"/>
              </a:rPr>
              <a:t> </a:t>
            </a:r>
            <a:r>
              <a:rPr lang="de-DE" altLang="de-DE" sz="1000" b="0" i="0" err="1">
                <a:solidFill>
                  <a:schemeClr val="bg1">
                    <a:lumMod val="50000"/>
                  </a:schemeClr>
                </a:solidFill>
                <a:latin typeface="Arial Narrow" panose="020B0604020202020204" pitchFamily="34" charset="0"/>
                <a:cs typeface="Arial Narrow" panose="020B0604020202020204" pitchFamily="34" charset="0"/>
              </a:rPr>
              <a:t>Faculty</a:t>
            </a:r>
            <a:r>
              <a:rPr lang="de-DE" altLang="de-DE" sz="1000" b="0" i="0">
                <a:solidFill>
                  <a:schemeClr val="bg1">
                    <a:lumMod val="50000"/>
                  </a:schemeClr>
                </a:solidFill>
                <a:latin typeface="Arial Narrow" panose="020B0604020202020204" pitchFamily="34" charset="0"/>
                <a:cs typeface="Arial Narrow" panose="020B0604020202020204" pitchFamily="34" charset="0"/>
              </a:rPr>
              <a:t> | Univ.-Prof. Dr. Wolfgang </a:t>
            </a:r>
            <a:r>
              <a:rPr lang="de-DE" altLang="de-DE" sz="1000" b="0" i="0" err="1">
                <a:solidFill>
                  <a:schemeClr val="bg1">
                    <a:lumMod val="50000"/>
                  </a:schemeClr>
                </a:solidFill>
                <a:latin typeface="Arial Narrow" panose="020B0604020202020204" pitchFamily="34" charset="0"/>
                <a:cs typeface="Arial Narrow" panose="020B0604020202020204" pitchFamily="34" charset="0"/>
              </a:rPr>
              <a:t>Ketter</a:t>
            </a:r>
            <a:r>
              <a:rPr lang="de-DE" altLang="de-DE" sz="1000" b="0" i="0">
                <a:solidFill>
                  <a:schemeClr val="bg1">
                    <a:lumMod val="50000"/>
                  </a:schemeClr>
                </a:solidFill>
                <a:latin typeface="Arial Narrow" panose="020B0604020202020204" pitchFamily="34" charset="0"/>
                <a:cs typeface="Arial Narrow" panose="020B0604020202020204" pitchFamily="34" charset="0"/>
              </a:rPr>
              <a:t> |</a:t>
            </a:r>
            <a:r>
              <a:rPr lang="de-DE" altLang="de-DE" sz="1000" b="0" i="0" baseline="0">
                <a:solidFill>
                  <a:schemeClr val="bg1">
                    <a:lumMod val="50000"/>
                  </a:schemeClr>
                </a:solidFill>
                <a:latin typeface="Arial Narrow" panose="020B0604020202020204" pitchFamily="34" charset="0"/>
                <a:cs typeface="Arial Narrow" panose="020B0604020202020204" pitchFamily="34" charset="0"/>
              </a:rPr>
              <a:t> </a:t>
            </a:r>
            <a:fld id="{F98651E8-28A9-40EA-971A-EE9F3AB7359B}" type="datetime1">
              <a:rPr lang="de-DE" altLang="de-DE" sz="1000" b="0" i="0" smtClean="0">
                <a:solidFill>
                  <a:schemeClr val="bg1">
                    <a:lumMod val="50000"/>
                  </a:schemeClr>
                </a:solidFill>
                <a:latin typeface="Arial Narrow" panose="020B0604020202020204" pitchFamily="34" charset="0"/>
                <a:cs typeface="Arial Narrow" panose="020B0604020202020204" pitchFamily="34" charset="0"/>
              </a:rPr>
              <a:pPr/>
              <a:t>27.04.21</a:t>
            </a:fld>
            <a:endParaRPr lang="de-DE" altLang="de-DE" sz="1000" b="0" i="0">
              <a:solidFill>
                <a:schemeClr val="bg1">
                  <a:lumMod val="50000"/>
                </a:schemeClr>
              </a:solidFill>
              <a:latin typeface="Arial Narrow" panose="020B0604020202020204" pitchFamily="34" charset="0"/>
              <a:cs typeface="Arial Narrow" panose="020B0604020202020204" pitchFamily="34" charset="0"/>
            </a:endParaRPr>
          </a:p>
        </p:txBody>
      </p:sp>
      <p:sp>
        <p:nvSpPr>
          <p:cNvPr id="11" name="Title 1"/>
          <p:cNvSpPr>
            <a:spLocks noGrp="1"/>
          </p:cNvSpPr>
          <p:nvPr>
            <p:ph type="title"/>
          </p:nvPr>
        </p:nvSpPr>
        <p:spPr>
          <a:xfrm>
            <a:off x="618242" y="365124"/>
            <a:ext cx="10739616" cy="903289"/>
          </a:xfrm>
          <a:prstGeom prst="rect">
            <a:avLst/>
          </a:prstGeom>
        </p:spPr>
        <p:txBody>
          <a:bodyPr>
            <a:normAutofit/>
          </a:bodyPr>
          <a:lstStyle>
            <a:lvl1pPr>
              <a:defRPr sz="2800" b="0" i="0">
                <a:solidFill>
                  <a:srgbClr val="457A93"/>
                </a:solidFill>
                <a:latin typeface="Arial Narrow" panose="020B0604020202020204" pitchFamily="34" charset="0"/>
                <a:cs typeface="Arial Narrow" panose="020B0604020202020204" pitchFamily="34" charset="0"/>
              </a:defRPr>
            </a:lvl1pPr>
          </a:lstStyle>
          <a:p>
            <a:r>
              <a:rPr lang="de-DE" dirty="0"/>
              <a:t>Titelmasterformat durch Klicken bearbeiten</a:t>
            </a:r>
            <a:endParaRPr lang="en-US" dirty="0"/>
          </a:p>
        </p:txBody>
      </p:sp>
      <p:pic>
        <p:nvPicPr>
          <p:cNvPr id="12" name="Picture 4" descr="M:\Marketing\CD\CD_Logos\UzK_Logo_Quadrat_uniblau\UzK_LogoQuadrat.jp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408025" y="5702198"/>
            <a:ext cx="1517275" cy="7716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9271043"/>
      </p:ext>
    </p:extLst>
  </p:cSld>
  <p:clrMapOvr>
    <a:masterClrMapping/>
  </p:clrMapOvr>
  <p:extLst>
    <p:ext uri="{DCECCB84-F9BA-43D5-87BE-67443E8EF086}">
      <p15:sldGuideLst xmlns:p15="http://schemas.microsoft.com/office/powerpoint/2012/main">
        <p15:guide id="1" orient="horz" pos="2160">
          <p15:clr>
            <a:srgbClr val="FBAE40"/>
          </p15:clr>
        </p15:guide>
        <p15:guide id="3" orient="horz" pos="2523">
          <p15:clr>
            <a:srgbClr val="FBAE40"/>
          </p15:clr>
        </p15:guide>
        <p15:guide id="4" pos="3772">
          <p15:clr>
            <a:srgbClr val="FBAE40"/>
          </p15:clr>
        </p15:guide>
        <p15:guide id="5" orient="horz" pos="2341">
          <p15:clr>
            <a:srgbClr val="FBAE40"/>
          </p15:clr>
        </p15:guide>
        <p15:guide id="6" orient="horz" pos="3861">
          <p15:clr>
            <a:srgbClr val="FBAE40"/>
          </p15:clr>
        </p15:guide>
        <p15:guide id="7" orient="horz" pos="799">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ags" Target="../tags/tag2.xml"/><Relationship Id="rId5" Type="http://schemas.openxmlformats.org/officeDocument/2006/relationships/vmlDrawing" Target="../drawings/vmlDrawing1.v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2" name="Objekt 1" hidden="1">
            <a:extLst>
              <a:ext uri="{FF2B5EF4-FFF2-40B4-BE49-F238E27FC236}">
                <a16:creationId xmlns:a16="http://schemas.microsoft.com/office/drawing/2014/main" id="{9D27BACB-262E-734F-817B-6AF20102B512}"/>
              </a:ext>
            </a:extLst>
          </p:cNvPr>
          <p:cNvGraphicFramePr>
            <a:graphicFrameLocks noChangeAspect="1"/>
          </p:cNvGraphicFramePr>
          <p:nvPr userDrawn="1">
            <p:custDataLst>
              <p:tags r:id="rId6"/>
            </p:custDataLst>
            <p:extLst>
              <p:ext uri="{D42A27DB-BD31-4B8C-83A1-F6EECF244321}">
                <p14:modId xmlns:p14="http://schemas.microsoft.com/office/powerpoint/2010/main" val="7474483"/>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060" name="think-cell Folie" r:id="rId7" imgW="7772400" imgH="10058400" progId="TCLayout.ActiveDocument.1">
                  <p:embed/>
                </p:oleObj>
              </mc:Choice>
              <mc:Fallback>
                <p:oleObj name="think-cell Folie" r:id="rId7" imgW="7772400" imgH="10058400" progId="TCLayout.ActiveDocument.1">
                  <p:embed/>
                  <p:pic>
                    <p:nvPicPr>
                      <p:cNvPr id="0" name=""/>
                      <p:cNvPicPr/>
                      <p:nvPr/>
                    </p:nvPicPr>
                    <p:blipFill>
                      <a:blip r:embed="rId8"/>
                      <a:stretch>
                        <a:fillRect/>
                      </a:stretch>
                    </p:blipFill>
                    <p:spPr>
                      <a:xfrm>
                        <a:off x="1588" y="1588"/>
                        <a:ext cx="1587" cy="1587"/>
                      </a:xfrm>
                      <a:prstGeom prst="rect">
                        <a:avLst/>
                      </a:prstGeom>
                    </p:spPr>
                  </p:pic>
                </p:oleObj>
              </mc:Fallback>
            </mc:AlternateContent>
          </a:graphicData>
        </a:graphic>
      </p:graphicFrame>
    </p:spTree>
    <p:extLst>
      <p:ext uri="{BB962C8B-B14F-4D97-AF65-F5344CB8AC3E}">
        <p14:creationId xmlns:p14="http://schemas.microsoft.com/office/powerpoint/2010/main" val="3844582710"/>
      </p:ext>
    </p:extLst>
  </p:cSld>
  <p:clrMap bg1="lt1" tx1="dk1" bg2="lt2" tx2="dk2" accent1="accent1" accent2="accent2" accent3="accent3" accent4="accent4" accent5="accent5" accent6="accent6" hlink="hlink" folHlink="folHlink"/>
  <p:sldLayoutIdLst>
    <p:sldLayoutId id="2147483652" r:id="rId1"/>
    <p:sldLayoutId id="2147483654" r:id="rId2"/>
    <p:sldLayoutId id="2147483660"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444" userDrawn="1">
          <p15:clr>
            <a:srgbClr val="F26B43"/>
          </p15:clr>
        </p15:guide>
        <p15:guide id="2" pos="778" userDrawn="1">
          <p15:clr>
            <a:srgbClr val="F26B43"/>
          </p15:clr>
        </p15:guide>
        <p15:guide id="3" pos="5109" userDrawn="1">
          <p15:clr>
            <a:srgbClr val="F26B43"/>
          </p15:clr>
        </p15:guide>
        <p15:guide id="4" orient="horz" pos="2873" userDrawn="1">
          <p15:clr>
            <a:srgbClr val="F26B43"/>
          </p15:clr>
        </p15:guide>
        <p15:guide id="5" orient="horz" pos="337" userDrawn="1">
          <p15:clr>
            <a:srgbClr val="F26B43"/>
          </p15:clr>
        </p15:guide>
        <p15:guide id="6" pos="937" userDrawn="1">
          <p15:clr>
            <a:srgbClr val="F26B43"/>
          </p15:clr>
        </p15:guide>
        <p15:guide id="7" pos="1374" userDrawn="1">
          <p15:clr>
            <a:srgbClr val="F26B43"/>
          </p15:clr>
        </p15:guide>
        <p15:guide id="8" pos="1536" userDrawn="1">
          <p15:clr>
            <a:srgbClr val="F26B43"/>
          </p15:clr>
        </p15:guide>
        <p15:guide id="9" pos="1967" userDrawn="1">
          <p15:clr>
            <a:srgbClr val="F26B43"/>
          </p15:clr>
        </p15:guide>
        <p15:guide id="10" pos="2132" userDrawn="1">
          <p15:clr>
            <a:srgbClr val="F26B43"/>
          </p15:clr>
        </p15:guide>
        <p15:guide id="11" pos="2566" userDrawn="1">
          <p15:clr>
            <a:srgbClr val="F26B43"/>
          </p15:clr>
        </p15:guide>
        <p15:guide id="12" pos="2725" userDrawn="1">
          <p15:clr>
            <a:srgbClr val="F26B43"/>
          </p15:clr>
        </p15:guide>
        <p15:guide id="13" pos="3164" userDrawn="1">
          <p15:clr>
            <a:srgbClr val="F26B43"/>
          </p15:clr>
        </p15:guide>
        <p15:guide id="14" pos="3323" userDrawn="1">
          <p15:clr>
            <a:srgbClr val="F26B43"/>
          </p15:clr>
        </p15:guide>
        <p15:guide id="15" pos="3759" userDrawn="1">
          <p15:clr>
            <a:srgbClr val="F26B43"/>
          </p15:clr>
        </p15:guide>
        <p15:guide id="16" pos="3921" userDrawn="1">
          <p15:clr>
            <a:srgbClr val="F26B43"/>
          </p15:clr>
        </p15:guide>
        <p15:guide id="17" pos="4357" userDrawn="1">
          <p15:clr>
            <a:srgbClr val="F26B43"/>
          </p15:clr>
        </p15:guide>
        <p15:guide id="18" pos="4519" userDrawn="1">
          <p15:clr>
            <a:srgbClr val="F26B43"/>
          </p15:clr>
        </p15:guide>
        <p15:guide id="19" pos="4955" userDrawn="1">
          <p15:clr>
            <a:srgbClr val="F26B43"/>
          </p15:clr>
        </p15:guide>
        <p15:guide id="20" pos="5551" userDrawn="1">
          <p15:clr>
            <a:srgbClr val="F26B43"/>
          </p15:clr>
        </p15:guide>
        <p15:guide id="21" pos="5708" userDrawn="1">
          <p15:clr>
            <a:srgbClr val="F26B43"/>
          </p15:clr>
        </p15:guide>
        <p15:guide id="22" pos="6149" userDrawn="1">
          <p15:clr>
            <a:srgbClr val="F26B43"/>
          </p15:clr>
        </p15:guide>
        <p15:guide id="23" pos="6306" userDrawn="1">
          <p15:clr>
            <a:srgbClr val="F26B43"/>
          </p15:clr>
        </p15:guide>
        <p15:guide id="24" pos="6740" userDrawn="1">
          <p15:clr>
            <a:srgbClr val="F26B43"/>
          </p15:clr>
        </p15:guide>
        <p15:guide id="25" pos="6905" userDrawn="1">
          <p15:clr>
            <a:srgbClr val="F26B43"/>
          </p15:clr>
        </p15:guide>
        <p15:guide id="26" pos="7338" userDrawn="1">
          <p15:clr>
            <a:srgbClr val="F26B43"/>
          </p15:clr>
        </p15:guide>
        <p15:guide id="27" orient="horz" pos="808" userDrawn="1">
          <p15:clr>
            <a:srgbClr val="F26B43"/>
          </p15:clr>
        </p15:guide>
        <p15:guide id="28" orient="horz" pos="972" userDrawn="1">
          <p15:clr>
            <a:srgbClr val="F26B43"/>
          </p15:clr>
        </p15:guide>
        <p15:guide id="29" orient="horz" pos="1601" userDrawn="1">
          <p15:clr>
            <a:srgbClr val="F26B43"/>
          </p15:clr>
        </p15:guide>
        <p15:guide id="30" orient="horz" pos="2080" userDrawn="1">
          <p15:clr>
            <a:srgbClr val="F26B43"/>
          </p15:clr>
        </p15:guide>
        <p15:guide id="31" orient="horz" pos="2237" userDrawn="1">
          <p15:clr>
            <a:srgbClr val="F26B43"/>
          </p15:clr>
        </p15:guide>
        <p15:guide id="32" orient="horz" pos="3929" userDrawn="1">
          <p15:clr>
            <a:srgbClr val="F26B43"/>
          </p15:clr>
        </p15:guide>
        <p15:guide id="33" orient="horz" pos="3344" userDrawn="1">
          <p15:clr>
            <a:srgbClr val="F26B43"/>
          </p15:clr>
        </p15:guide>
        <p15:guide id="34" orient="horz" pos="3501" userDrawn="1">
          <p15:clr>
            <a:srgbClr val="F26B43"/>
          </p15:clr>
        </p15:guide>
        <p15:guide id="35" orient="horz" pos="2718" userDrawn="1">
          <p15:clr>
            <a:srgbClr val="F26B43"/>
          </p15:clr>
        </p15:guide>
        <p15:guide id="36" pos="337"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3.xml"/><Relationship Id="rId1" Type="http://schemas.openxmlformats.org/officeDocument/2006/relationships/vmlDrawing" Target="../drawings/vmlDrawing2.vml"/><Relationship Id="rId6" Type="http://schemas.openxmlformats.org/officeDocument/2006/relationships/image" Target="../media/image6.png"/><Relationship Id="rId5" Type="http://schemas.openxmlformats.org/officeDocument/2006/relationships/image" Target="../media/image7.emf"/><Relationship Id="rId4" Type="http://schemas.openxmlformats.org/officeDocument/2006/relationships/oleObject" Target="../embeddings/oleObject2.bin"/></Relationships>
</file>

<file path=ppt/slides/_rels/slide1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slideLayout" Target="../slideLayouts/slideLayout1.xml"/><Relationship Id="rId7" Type="http://schemas.openxmlformats.org/officeDocument/2006/relationships/image" Target="../media/image8.png"/><Relationship Id="rId2" Type="http://schemas.openxmlformats.org/officeDocument/2006/relationships/tags" Target="../tags/tag4.xml"/><Relationship Id="rId1" Type="http://schemas.openxmlformats.org/officeDocument/2006/relationships/vmlDrawing" Target="../drawings/vmlDrawing3.vml"/><Relationship Id="rId6" Type="http://schemas.openxmlformats.org/officeDocument/2006/relationships/image" Target="../media/image6.png"/><Relationship Id="rId5" Type="http://schemas.openxmlformats.org/officeDocument/2006/relationships/image" Target="../media/image7.emf"/><Relationship Id="rId4" Type="http://schemas.openxmlformats.org/officeDocument/2006/relationships/oleObject" Target="../embeddings/oleObject3.bin"/></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hyperlink" Target="http://www.is3.uni-koeln.de/" TargetMode="External"/><Relationship Id="rId1" Type="http://schemas.openxmlformats.org/officeDocument/2006/relationships/slideLayout" Target="../slideLayouts/slideLayout3.xml"/><Relationship Id="rId5" Type="http://schemas.openxmlformats.org/officeDocument/2006/relationships/image" Target="../media/image21.tiff"/><Relationship Id="rId4" Type="http://schemas.openxmlformats.org/officeDocument/2006/relationships/hyperlink" Target="mailto:is3-teaching@wiso.uni-koeln.de" TargetMode="Externa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feld 3"/>
          <p:cNvSpPr txBox="1"/>
          <p:nvPr/>
        </p:nvSpPr>
        <p:spPr>
          <a:xfrm>
            <a:off x="428263" y="5157193"/>
            <a:ext cx="11230337" cy="969496"/>
          </a:xfrm>
          <a:prstGeom prst="rect">
            <a:avLst/>
          </a:prstGeom>
          <a:noFill/>
        </p:spPr>
        <p:txBody>
          <a:bodyPr wrap="square" rtlCol="0">
            <a:spAutoFit/>
          </a:bodyPr>
          <a:lstStyle/>
          <a:p>
            <a:r>
              <a:rPr lang="en-US" sz="3200" dirty="0">
                <a:solidFill>
                  <a:schemeClr val="bg1"/>
                </a:solidFill>
                <a:latin typeface="Arial Narrow" panose="020B0604020202020204" pitchFamily="34" charset="0"/>
                <a:cs typeface="Arial Narrow" panose="020B0604020202020204" pitchFamily="34" charset="0"/>
              </a:rPr>
              <a:t>Workshop 3 </a:t>
            </a:r>
            <a:endParaRPr lang="en-US" sz="3200" baseline="30000" dirty="0">
              <a:solidFill>
                <a:schemeClr val="bg1"/>
              </a:solidFill>
              <a:latin typeface="Arial Narrow" panose="020B0604020202020204" pitchFamily="34" charset="0"/>
              <a:cs typeface="Arial Narrow" panose="020B0604020202020204" pitchFamily="34" charset="0"/>
            </a:endParaRPr>
          </a:p>
          <a:p>
            <a:pPr>
              <a:spcBef>
                <a:spcPts val="600"/>
              </a:spcBef>
            </a:pPr>
            <a:r>
              <a:rPr lang="en-US" sz="2000" dirty="0">
                <a:solidFill>
                  <a:schemeClr val="bg1"/>
                </a:solidFill>
                <a:latin typeface="Arial Narrow" panose="020B0604020202020204" pitchFamily="34" charset="0"/>
                <a:cs typeface="Arial Narrow" panose="020B0604020202020204" pitchFamily="34" charset="0"/>
              </a:rPr>
              <a:t>Advanced Analytics and Applications [AAA]</a:t>
            </a:r>
          </a:p>
        </p:txBody>
      </p:sp>
      <p:sp>
        <p:nvSpPr>
          <p:cNvPr id="5" name="Rechteck 4"/>
          <p:cNvSpPr/>
          <p:nvPr/>
        </p:nvSpPr>
        <p:spPr>
          <a:xfrm>
            <a:off x="428262" y="6335742"/>
            <a:ext cx="11230338" cy="261610"/>
          </a:xfrm>
          <a:prstGeom prst="rect">
            <a:avLst/>
          </a:prstGeom>
        </p:spPr>
        <p:txBody>
          <a:bodyPr wrap="square">
            <a:spAutoFit/>
          </a:bodyPr>
          <a:lstStyle/>
          <a:p>
            <a:r>
              <a:rPr lang="en-US" altLang="de-DE" sz="1100" dirty="0">
                <a:solidFill>
                  <a:schemeClr val="bg1"/>
                </a:solidFill>
                <a:latin typeface="Arial Narrow" panose="020B0604020202020204" pitchFamily="34" charset="0"/>
                <a:cs typeface="Arial Narrow" panose="020B0604020202020204" pitchFamily="34" charset="0"/>
              </a:rPr>
              <a:t>Information Systems for Sustainable Society (is3) | WiSo Faculty | Univ.-Prof. Dr. Wolfgang Ketter  | </a:t>
            </a:r>
            <a:fld id="{F98651E8-28A9-40EA-971A-EE9F3AB7359B}" type="datetime1">
              <a:rPr lang="en-US" altLang="de-DE" sz="1100" smtClean="0">
                <a:solidFill>
                  <a:schemeClr val="bg1"/>
                </a:solidFill>
                <a:latin typeface="Arial Narrow" panose="020B0604020202020204" pitchFamily="34" charset="0"/>
                <a:cs typeface="Arial Narrow" panose="020B0604020202020204" pitchFamily="34" charset="0"/>
              </a:rPr>
              <a:pPr/>
              <a:t>4/27/21</a:t>
            </a:fld>
            <a:endParaRPr lang="en-US" altLang="de-DE" sz="1100" dirty="0">
              <a:solidFill>
                <a:schemeClr val="bg1"/>
              </a:solidFill>
              <a:latin typeface="Arial Narrow" panose="020B0604020202020204" pitchFamily="34" charset="0"/>
              <a:cs typeface="Arial Narrow" panose="020B0604020202020204" pitchFamily="34" charset="0"/>
            </a:endParaRPr>
          </a:p>
        </p:txBody>
      </p:sp>
    </p:spTree>
    <p:extLst>
      <p:ext uri="{BB962C8B-B14F-4D97-AF65-F5344CB8AC3E}">
        <p14:creationId xmlns:p14="http://schemas.microsoft.com/office/powerpoint/2010/main" val="1711953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0305F05E-B583-4644-83CF-05251D86206E}"/>
              </a:ext>
            </a:extLst>
          </p:cNvPr>
          <p:cNvSpPr>
            <a:spLocks noGrp="1"/>
          </p:cNvSpPr>
          <p:nvPr>
            <p:ph type="body" sz="quarter" idx="11"/>
          </p:nvPr>
        </p:nvSpPr>
        <p:spPr/>
        <p:txBody>
          <a:bodyPr/>
          <a:lstStyle/>
          <a:p>
            <a:r>
              <a:rPr lang="de-DE" dirty="0" err="1"/>
              <a:t>Question</a:t>
            </a:r>
            <a:r>
              <a:rPr lang="de-DE" dirty="0"/>
              <a:t> 2.2: Support </a:t>
            </a:r>
            <a:r>
              <a:rPr lang="de-DE" dirty="0" err="1"/>
              <a:t>Vector</a:t>
            </a:r>
            <a:r>
              <a:rPr lang="de-DE" dirty="0"/>
              <a:t> Machines</a:t>
            </a:r>
          </a:p>
          <a:p>
            <a:endParaRPr lang="de-DE" dirty="0"/>
          </a:p>
          <a:p>
            <a:endParaRPr lang="de-DE" dirty="0"/>
          </a:p>
        </p:txBody>
      </p:sp>
      <p:sp>
        <p:nvSpPr>
          <p:cNvPr id="3" name="Textplatzhalter 2">
            <a:extLst>
              <a:ext uri="{FF2B5EF4-FFF2-40B4-BE49-F238E27FC236}">
                <a16:creationId xmlns:a16="http://schemas.microsoft.com/office/drawing/2014/main" id="{7813DE98-74F3-E64D-817B-2E9FA3E643A7}"/>
              </a:ext>
            </a:extLst>
          </p:cNvPr>
          <p:cNvSpPr>
            <a:spLocks noGrp="1"/>
          </p:cNvSpPr>
          <p:nvPr>
            <p:ph type="body" sz="quarter" idx="12"/>
          </p:nvPr>
        </p:nvSpPr>
        <p:spPr>
          <a:xfrm>
            <a:off x="534988" y="260648"/>
            <a:ext cx="11089307" cy="346349"/>
          </a:xfrm>
        </p:spPr>
        <p:txBody>
          <a:bodyPr/>
          <a:lstStyle/>
          <a:p>
            <a:r>
              <a:rPr lang="de-DE" dirty="0" err="1"/>
              <a:t>Revisit</a:t>
            </a:r>
            <a:r>
              <a:rPr lang="de-DE" dirty="0"/>
              <a:t> </a:t>
            </a:r>
            <a:r>
              <a:rPr lang="de-DE" dirty="0" err="1"/>
              <a:t>Concepts</a:t>
            </a:r>
            <a:endParaRPr lang="de-DE" dirty="0"/>
          </a:p>
        </p:txBody>
      </p:sp>
      <p:pic>
        <p:nvPicPr>
          <p:cNvPr id="9" name="Grafik 8">
            <a:extLst>
              <a:ext uri="{FF2B5EF4-FFF2-40B4-BE49-F238E27FC236}">
                <a16:creationId xmlns:a16="http://schemas.microsoft.com/office/drawing/2014/main" id="{92E8CDEC-6690-8F42-97CF-C6153A092BAC}"/>
              </a:ext>
            </a:extLst>
          </p:cNvPr>
          <p:cNvPicPr>
            <a:picLocks noChangeAspect="1"/>
          </p:cNvPicPr>
          <p:nvPr/>
        </p:nvPicPr>
        <p:blipFill>
          <a:blip r:embed="rId2"/>
          <a:stretch>
            <a:fillRect/>
          </a:stretch>
        </p:blipFill>
        <p:spPr>
          <a:xfrm>
            <a:off x="2135560" y="2348880"/>
            <a:ext cx="2413000" cy="2489200"/>
          </a:xfrm>
          <a:prstGeom prst="rect">
            <a:avLst/>
          </a:prstGeom>
        </p:spPr>
      </p:pic>
      <p:sp>
        <p:nvSpPr>
          <p:cNvPr id="11" name="Textfeld 10">
            <a:extLst>
              <a:ext uri="{FF2B5EF4-FFF2-40B4-BE49-F238E27FC236}">
                <a16:creationId xmlns:a16="http://schemas.microsoft.com/office/drawing/2014/main" id="{4B3616EB-451C-124D-95E2-7E92D62EDFCC}"/>
              </a:ext>
            </a:extLst>
          </p:cNvPr>
          <p:cNvSpPr txBox="1"/>
          <p:nvPr/>
        </p:nvSpPr>
        <p:spPr>
          <a:xfrm>
            <a:off x="7104111" y="2310192"/>
            <a:ext cx="4029731" cy="584775"/>
          </a:xfrm>
          <a:prstGeom prst="rect">
            <a:avLst/>
          </a:prstGeom>
          <a:noFill/>
        </p:spPr>
        <p:txBody>
          <a:bodyPr wrap="square" rtlCol="0">
            <a:spAutoFit/>
          </a:bodyPr>
          <a:lstStyle/>
          <a:p>
            <a:r>
              <a:rPr lang="en-US" sz="1600" dirty="0">
                <a:latin typeface="Arial Narrow" panose="020B0604020202020204" pitchFamily="34" charset="0"/>
                <a:cs typeface="Arial Narrow" panose="020B0604020202020204" pitchFamily="34" charset="0"/>
              </a:rPr>
              <a:t>Draw several linear classifiers that separate the data correctly.</a:t>
            </a:r>
          </a:p>
        </p:txBody>
      </p:sp>
      <p:cxnSp>
        <p:nvCxnSpPr>
          <p:cNvPr id="5" name="Gerade Verbindung 4">
            <a:extLst>
              <a:ext uri="{FF2B5EF4-FFF2-40B4-BE49-F238E27FC236}">
                <a16:creationId xmlns:a16="http://schemas.microsoft.com/office/drawing/2014/main" id="{FF8B75C3-BDC9-B643-9F1C-D3278C329AC5}"/>
              </a:ext>
            </a:extLst>
          </p:cNvPr>
          <p:cNvCxnSpPr/>
          <p:nvPr/>
        </p:nvCxnSpPr>
        <p:spPr>
          <a:xfrm>
            <a:off x="1940011" y="2706130"/>
            <a:ext cx="2842054" cy="2261286"/>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64446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0305F05E-B583-4644-83CF-05251D86206E}"/>
              </a:ext>
            </a:extLst>
          </p:cNvPr>
          <p:cNvSpPr>
            <a:spLocks noGrp="1"/>
          </p:cNvSpPr>
          <p:nvPr>
            <p:ph type="body" sz="quarter" idx="11"/>
          </p:nvPr>
        </p:nvSpPr>
        <p:spPr/>
        <p:txBody>
          <a:bodyPr/>
          <a:lstStyle/>
          <a:p>
            <a:r>
              <a:rPr lang="de-DE" dirty="0" err="1"/>
              <a:t>Question</a:t>
            </a:r>
            <a:r>
              <a:rPr lang="de-DE" dirty="0"/>
              <a:t> 2.2: Support </a:t>
            </a:r>
            <a:r>
              <a:rPr lang="de-DE" dirty="0" err="1"/>
              <a:t>Vector</a:t>
            </a:r>
            <a:r>
              <a:rPr lang="de-DE" dirty="0"/>
              <a:t> Machines</a:t>
            </a:r>
          </a:p>
          <a:p>
            <a:endParaRPr lang="de-DE" dirty="0"/>
          </a:p>
          <a:p>
            <a:endParaRPr lang="de-DE" dirty="0"/>
          </a:p>
        </p:txBody>
      </p:sp>
      <p:sp>
        <p:nvSpPr>
          <p:cNvPr id="3" name="Textplatzhalter 2">
            <a:extLst>
              <a:ext uri="{FF2B5EF4-FFF2-40B4-BE49-F238E27FC236}">
                <a16:creationId xmlns:a16="http://schemas.microsoft.com/office/drawing/2014/main" id="{7813DE98-74F3-E64D-817B-2E9FA3E643A7}"/>
              </a:ext>
            </a:extLst>
          </p:cNvPr>
          <p:cNvSpPr>
            <a:spLocks noGrp="1"/>
          </p:cNvSpPr>
          <p:nvPr>
            <p:ph type="body" sz="quarter" idx="12"/>
          </p:nvPr>
        </p:nvSpPr>
        <p:spPr>
          <a:xfrm>
            <a:off x="534988" y="260648"/>
            <a:ext cx="11089307" cy="346349"/>
          </a:xfrm>
        </p:spPr>
        <p:txBody>
          <a:bodyPr/>
          <a:lstStyle/>
          <a:p>
            <a:r>
              <a:rPr lang="de-DE" dirty="0" err="1"/>
              <a:t>Revisit</a:t>
            </a:r>
            <a:r>
              <a:rPr lang="de-DE" dirty="0"/>
              <a:t> </a:t>
            </a:r>
            <a:r>
              <a:rPr lang="de-DE" dirty="0" err="1"/>
              <a:t>Concepts</a:t>
            </a:r>
            <a:endParaRPr lang="de-DE" dirty="0"/>
          </a:p>
        </p:txBody>
      </p:sp>
      <p:pic>
        <p:nvPicPr>
          <p:cNvPr id="9" name="Grafik 8">
            <a:extLst>
              <a:ext uri="{FF2B5EF4-FFF2-40B4-BE49-F238E27FC236}">
                <a16:creationId xmlns:a16="http://schemas.microsoft.com/office/drawing/2014/main" id="{92E8CDEC-6690-8F42-97CF-C6153A092BAC}"/>
              </a:ext>
            </a:extLst>
          </p:cNvPr>
          <p:cNvPicPr>
            <a:picLocks noChangeAspect="1"/>
          </p:cNvPicPr>
          <p:nvPr/>
        </p:nvPicPr>
        <p:blipFill>
          <a:blip r:embed="rId2"/>
          <a:stretch>
            <a:fillRect/>
          </a:stretch>
        </p:blipFill>
        <p:spPr>
          <a:xfrm>
            <a:off x="2135560" y="2348880"/>
            <a:ext cx="2413000" cy="2489200"/>
          </a:xfrm>
          <a:prstGeom prst="rect">
            <a:avLst/>
          </a:prstGeom>
        </p:spPr>
      </p:pic>
      <p:sp>
        <p:nvSpPr>
          <p:cNvPr id="11" name="Textfeld 10">
            <a:extLst>
              <a:ext uri="{FF2B5EF4-FFF2-40B4-BE49-F238E27FC236}">
                <a16:creationId xmlns:a16="http://schemas.microsoft.com/office/drawing/2014/main" id="{4B3616EB-451C-124D-95E2-7E92D62EDFCC}"/>
              </a:ext>
            </a:extLst>
          </p:cNvPr>
          <p:cNvSpPr txBox="1"/>
          <p:nvPr/>
        </p:nvSpPr>
        <p:spPr>
          <a:xfrm>
            <a:off x="7104111" y="2310192"/>
            <a:ext cx="4029731" cy="584775"/>
          </a:xfrm>
          <a:prstGeom prst="rect">
            <a:avLst/>
          </a:prstGeom>
          <a:noFill/>
        </p:spPr>
        <p:txBody>
          <a:bodyPr wrap="square" rtlCol="0">
            <a:spAutoFit/>
          </a:bodyPr>
          <a:lstStyle/>
          <a:p>
            <a:r>
              <a:rPr lang="en-US" sz="1600" dirty="0">
                <a:latin typeface="Arial Narrow" panose="020B0604020202020204" pitchFamily="34" charset="0"/>
                <a:cs typeface="Arial Narrow" panose="020B0604020202020204" pitchFamily="34" charset="0"/>
              </a:rPr>
              <a:t>Draw several linear classifiers that separate the data correctly.</a:t>
            </a:r>
          </a:p>
        </p:txBody>
      </p:sp>
      <p:cxnSp>
        <p:nvCxnSpPr>
          <p:cNvPr id="5" name="Gerade Verbindung 4">
            <a:extLst>
              <a:ext uri="{FF2B5EF4-FFF2-40B4-BE49-F238E27FC236}">
                <a16:creationId xmlns:a16="http://schemas.microsoft.com/office/drawing/2014/main" id="{FF8B75C3-BDC9-B643-9F1C-D3278C329AC5}"/>
              </a:ext>
            </a:extLst>
          </p:cNvPr>
          <p:cNvCxnSpPr/>
          <p:nvPr/>
        </p:nvCxnSpPr>
        <p:spPr>
          <a:xfrm>
            <a:off x="1940011" y="2706130"/>
            <a:ext cx="2842054" cy="2261286"/>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8" name="Textfeld 7">
            <a:extLst>
              <a:ext uri="{FF2B5EF4-FFF2-40B4-BE49-F238E27FC236}">
                <a16:creationId xmlns:a16="http://schemas.microsoft.com/office/drawing/2014/main" id="{ABEC584B-2338-6244-BBD3-26859585ED1F}"/>
              </a:ext>
            </a:extLst>
          </p:cNvPr>
          <p:cNvSpPr txBox="1"/>
          <p:nvPr/>
        </p:nvSpPr>
        <p:spPr>
          <a:xfrm>
            <a:off x="7104111" y="2996952"/>
            <a:ext cx="4320481" cy="584775"/>
          </a:xfrm>
          <a:prstGeom prst="rect">
            <a:avLst/>
          </a:prstGeom>
          <a:noFill/>
        </p:spPr>
        <p:txBody>
          <a:bodyPr wrap="square" rtlCol="0">
            <a:spAutoFit/>
          </a:bodyPr>
          <a:lstStyle/>
          <a:p>
            <a:r>
              <a:rPr lang="en-US" sz="1600" b="1" dirty="0">
                <a:solidFill>
                  <a:schemeClr val="accent6">
                    <a:lumMod val="75000"/>
                  </a:schemeClr>
                </a:solidFill>
                <a:latin typeface="Arial Narrow" panose="020B0604020202020204" pitchFamily="34" charset="0"/>
                <a:cs typeface="Arial Narrow" panose="020B0604020202020204" pitchFamily="34" charset="0"/>
              </a:rPr>
              <a:t>Solution</a:t>
            </a:r>
            <a:r>
              <a:rPr lang="en-US" sz="1600" dirty="0">
                <a:solidFill>
                  <a:schemeClr val="accent6">
                    <a:lumMod val="75000"/>
                  </a:schemeClr>
                </a:solidFill>
                <a:latin typeface="Arial Narrow" panose="020B0604020202020204" pitchFamily="34" charset="0"/>
                <a:cs typeface="Arial Narrow" panose="020B0604020202020204" pitchFamily="34" charset="0"/>
              </a:rPr>
              <a:t>: There are theoretically an infinite number of dividing lines. </a:t>
            </a:r>
          </a:p>
        </p:txBody>
      </p:sp>
      <p:cxnSp>
        <p:nvCxnSpPr>
          <p:cNvPr id="10" name="Gerade Verbindung 9">
            <a:extLst>
              <a:ext uri="{FF2B5EF4-FFF2-40B4-BE49-F238E27FC236}">
                <a16:creationId xmlns:a16="http://schemas.microsoft.com/office/drawing/2014/main" id="{9EA49986-289C-2A48-AFE6-D7D7CC39F23E}"/>
              </a:ext>
            </a:extLst>
          </p:cNvPr>
          <p:cNvCxnSpPr>
            <a:cxnSpLocks/>
          </p:cNvCxnSpPr>
          <p:nvPr/>
        </p:nvCxnSpPr>
        <p:spPr>
          <a:xfrm>
            <a:off x="1613193" y="2706130"/>
            <a:ext cx="3457733" cy="2065438"/>
          </a:xfrm>
          <a:prstGeom prst="line">
            <a:avLst/>
          </a:prstGeom>
          <a:ln w="5715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12" name="Gerade Verbindung 11">
            <a:extLst>
              <a:ext uri="{FF2B5EF4-FFF2-40B4-BE49-F238E27FC236}">
                <a16:creationId xmlns:a16="http://schemas.microsoft.com/office/drawing/2014/main" id="{46EB0125-07E6-E840-9A16-8A09ADCACBA2}"/>
              </a:ext>
            </a:extLst>
          </p:cNvPr>
          <p:cNvCxnSpPr>
            <a:cxnSpLocks/>
          </p:cNvCxnSpPr>
          <p:nvPr/>
        </p:nvCxnSpPr>
        <p:spPr>
          <a:xfrm>
            <a:off x="1606378" y="1989438"/>
            <a:ext cx="2693773" cy="2928551"/>
          </a:xfrm>
          <a:prstGeom prst="line">
            <a:avLst/>
          </a:prstGeom>
          <a:ln w="571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23941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0305F05E-B583-4644-83CF-05251D86206E}"/>
              </a:ext>
            </a:extLst>
          </p:cNvPr>
          <p:cNvSpPr>
            <a:spLocks noGrp="1"/>
          </p:cNvSpPr>
          <p:nvPr>
            <p:ph type="body" sz="quarter" idx="11"/>
          </p:nvPr>
        </p:nvSpPr>
        <p:spPr/>
        <p:txBody>
          <a:bodyPr/>
          <a:lstStyle/>
          <a:p>
            <a:r>
              <a:rPr lang="de-DE" dirty="0" err="1"/>
              <a:t>Question</a:t>
            </a:r>
            <a:r>
              <a:rPr lang="de-DE" dirty="0"/>
              <a:t> 2.2: Support </a:t>
            </a:r>
            <a:r>
              <a:rPr lang="de-DE" dirty="0" err="1"/>
              <a:t>Vector</a:t>
            </a:r>
            <a:r>
              <a:rPr lang="de-DE" dirty="0"/>
              <a:t> Machines</a:t>
            </a:r>
          </a:p>
          <a:p>
            <a:endParaRPr lang="de-DE" dirty="0"/>
          </a:p>
          <a:p>
            <a:endParaRPr lang="de-DE" dirty="0"/>
          </a:p>
        </p:txBody>
      </p:sp>
      <p:sp>
        <p:nvSpPr>
          <p:cNvPr id="3" name="Textplatzhalter 2">
            <a:extLst>
              <a:ext uri="{FF2B5EF4-FFF2-40B4-BE49-F238E27FC236}">
                <a16:creationId xmlns:a16="http://schemas.microsoft.com/office/drawing/2014/main" id="{7813DE98-74F3-E64D-817B-2E9FA3E643A7}"/>
              </a:ext>
            </a:extLst>
          </p:cNvPr>
          <p:cNvSpPr>
            <a:spLocks noGrp="1"/>
          </p:cNvSpPr>
          <p:nvPr>
            <p:ph type="body" sz="quarter" idx="12"/>
          </p:nvPr>
        </p:nvSpPr>
        <p:spPr>
          <a:xfrm>
            <a:off x="534988" y="260648"/>
            <a:ext cx="11089307" cy="346349"/>
          </a:xfrm>
        </p:spPr>
        <p:txBody>
          <a:bodyPr/>
          <a:lstStyle/>
          <a:p>
            <a:r>
              <a:rPr lang="de-DE" dirty="0" err="1"/>
              <a:t>Revisit</a:t>
            </a:r>
            <a:r>
              <a:rPr lang="de-DE" dirty="0"/>
              <a:t> </a:t>
            </a:r>
            <a:r>
              <a:rPr lang="de-DE" dirty="0" err="1"/>
              <a:t>Concepts</a:t>
            </a:r>
            <a:endParaRPr lang="de-DE" dirty="0"/>
          </a:p>
        </p:txBody>
      </p:sp>
      <p:pic>
        <p:nvPicPr>
          <p:cNvPr id="9" name="Grafik 8">
            <a:extLst>
              <a:ext uri="{FF2B5EF4-FFF2-40B4-BE49-F238E27FC236}">
                <a16:creationId xmlns:a16="http://schemas.microsoft.com/office/drawing/2014/main" id="{92E8CDEC-6690-8F42-97CF-C6153A092BAC}"/>
              </a:ext>
            </a:extLst>
          </p:cNvPr>
          <p:cNvPicPr>
            <a:picLocks noChangeAspect="1"/>
          </p:cNvPicPr>
          <p:nvPr/>
        </p:nvPicPr>
        <p:blipFill>
          <a:blip r:embed="rId2"/>
          <a:stretch>
            <a:fillRect/>
          </a:stretch>
        </p:blipFill>
        <p:spPr>
          <a:xfrm>
            <a:off x="2135560" y="2348880"/>
            <a:ext cx="2413000" cy="2489200"/>
          </a:xfrm>
          <a:prstGeom prst="rect">
            <a:avLst/>
          </a:prstGeom>
        </p:spPr>
      </p:pic>
      <p:sp>
        <p:nvSpPr>
          <p:cNvPr id="11" name="Textfeld 10">
            <a:extLst>
              <a:ext uri="{FF2B5EF4-FFF2-40B4-BE49-F238E27FC236}">
                <a16:creationId xmlns:a16="http://schemas.microsoft.com/office/drawing/2014/main" id="{4B3616EB-451C-124D-95E2-7E92D62EDFCC}"/>
              </a:ext>
            </a:extLst>
          </p:cNvPr>
          <p:cNvSpPr txBox="1"/>
          <p:nvPr/>
        </p:nvSpPr>
        <p:spPr>
          <a:xfrm>
            <a:off x="7104111" y="2310192"/>
            <a:ext cx="4029731" cy="338554"/>
          </a:xfrm>
          <a:prstGeom prst="rect">
            <a:avLst/>
          </a:prstGeom>
          <a:noFill/>
        </p:spPr>
        <p:txBody>
          <a:bodyPr wrap="square" rtlCol="0">
            <a:spAutoFit/>
          </a:bodyPr>
          <a:lstStyle/>
          <a:p>
            <a:r>
              <a:rPr lang="en-US" sz="1600" dirty="0">
                <a:latin typeface="Arial Narrow" panose="020B0604020202020204" pitchFamily="34" charset="0"/>
                <a:cs typeface="Arial Narrow" panose="020B0604020202020204" pitchFamily="34" charset="0"/>
              </a:rPr>
              <a:t>What would be the output of SVM?</a:t>
            </a:r>
          </a:p>
        </p:txBody>
      </p:sp>
    </p:spTree>
    <p:extLst>
      <p:ext uri="{BB962C8B-B14F-4D97-AF65-F5344CB8AC3E}">
        <p14:creationId xmlns:p14="http://schemas.microsoft.com/office/powerpoint/2010/main" val="25287974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0305F05E-B583-4644-83CF-05251D86206E}"/>
              </a:ext>
            </a:extLst>
          </p:cNvPr>
          <p:cNvSpPr>
            <a:spLocks noGrp="1"/>
          </p:cNvSpPr>
          <p:nvPr>
            <p:ph type="body" sz="quarter" idx="11"/>
          </p:nvPr>
        </p:nvSpPr>
        <p:spPr/>
        <p:txBody>
          <a:bodyPr/>
          <a:lstStyle/>
          <a:p>
            <a:r>
              <a:rPr lang="de-DE" dirty="0" err="1"/>
              <a:t>Question</a:t>
            </a:r>
            <a:r>
              <a:rPr lang="de-DE" dirty="0"/>
              <a:t> 2.2: Support </a:t>
            </a:r>
            <a:r>
              <a:rPr lang="de-DE" dirty="0" err="1"/>
              <a:t>Vector</a:t>
            </a:r>
            <a:r>
              <a:rPr lang="de-DE" dirty="0"/>
              <a:t> Machines</a:t>
            </a:r>
          </a:p>
          <a:p>
            <a:endParaRPr lang="de-DE" dirty="0"/>
          </a:p>
          <a:p>
            <a:endParaRPr lang="de-DE" dirty="0"/>
          </a:p>
        </p:txBody>
      </p:sp>
      <p:sp>
        <p:nvSpPr>
          <p:cNvPr id="3" name="Textplatzhalter 2">
            <a:extLst>
              <a:ext uri="{FF2B5EF4-FFF2-40B4-BE49-F238E27FC236}">
                <a16:creationId xmlns:a16="http://schemas.microsoft.com/office/drawing/2014/main" id="{7813DE98-74F3-E64D-817B-2E9FA3E643A7}"/>
              </a:ext>
            </a:extLst>
          </p:cNvPr>
          <p:cNvSpPr>
            <a:spLocks noGrp="1"/>
          </p:cNvSpPr>
          <p:nvPr>
            <p:ph type="body" sz="quarter" idx="12"/>
          </p:nvPr>
        </p:nvSpPr>
        <p:spPr>
          <a:xfrm>
            <a:off x="534988" y="260648"/>
            <a:ext cx="11089307" cy="346349"/>
          </a:xfrm>
        </p:spPr>
        <p:txBody>
          <a:bodyPr/>
          <a:lstStyle/>
          <a:p>
            <a:r>
              <a:rPr lang="de-DE" dirty="0" err="1"/>
              <a:t>Revisit</a:t>
            </a:r>
            <a:r>
              <a:rPr lang="de-DE" dirty="0"/>
              <a:t> </a:t>
            </a:r>
            <a:r>
              <a:rPr lang="de-DE" dirty="0" err="1"/>
              <a:t>Concepts</a:t>
            </a:r>
            <a:endParaRPr lang="de-DE" dirty="0"/>
          </a:p>
        </p:txBody>
      </p:sp>
      <p:pic>
        <p:nvPicPr>
          <p:cNvPr id="9" name="Grafik 8">
            <a:extLst>
              <a:ext uri="{FF2B5EF4-FFF2-40B4-BE49-F238E27FC236}">
                <a16:creationId xmlns:a16="http://schemas.microsoft.com/office/drawing/2014/main" id="{92E8CDEC-6690-8F42-97CF-C6153A092BAC}"/>
              </a:ext>
            </a:extLst>
          </p:cNvPr>
          <p:cNvPicPr>
            <a:picLocks noChangeAspect="1"/>
          </p:cNvPicPr>
          <p:nvPr/>
        </p:nvPicPr>
        <p:blipFill>
          <a:blip r:embed="rId2"/>
          <a:stretch>
            <a:fillRect/>
          </a:stretch>
        </p:blipFill>
        <p:spPr>
          <a:xfrm>
            <a:off x="2135560" y="2348880"/>
            <a:ext cx="2413000" cy="2489200"/>
          </a:xfrm>
          <a:prstGeom prst="rect">
            <a:avLst/>
          </a:prstGeom>
        </p:spPr>
      </p:pic>
      <p:sp>
        <p:nvSpPr>
          <p:cNvPr id="11" name="Textfeld 10">
            <a:extLst>
              <a:ext uri="{FF2B5EF4-FFF2-40B4-BE49-F238E27FC236}">
                <a16:creationId xmlns:a16="http://schemas.microsoft.com/office/drawing/2014/main" id="{4B3616EB-451C-124D-95E2-7E92D62EDFCC}"/>
              </a:ext>
            </a:extLst>
          </p:cNvPr>
          <p:cNvSpPr txBox="1"/>
          <p:nvPr/>
        </p:nvSpPr>
        <p:spPr>
          <a:xfrm>
            <a:off x="7104111" y="2310192"/>
            <a:ext cx="4029731" cy="338554"/>
          </a:xfrm>
          <a:prstGeom prst="rect">
            <a:avLst/>
          </a:prstGeom>
          <a:noFill/>
        </p:spPr>
        <p:txBody>
          <a:bodyPr wrap="square" rtlCol="0">
            <a:spAutoFit/>
          </a:bodyPr>
          <a:lstStyle/>
          <a:p>
            <a:r>
              <a:rPr lang="en-US" sz="1600" dirty="0">
                <a:latin typeface="Arial Narrow" panose="020B0604020202020204" pitchFamily="34" charset="0"/>
                <a:cs typeface="Arial Narrow" panose="020B0604020202020204" pitchFamily="34" charset="0"/>
              </a:rPr>
              <a:t>What would be the output of SVM?</a:t>
            </a:r>
          </a:p>
        </p:txBody>
      </p:sp>
      <p:sp>
        <p:nvSpPr>
          <p:cNvPr id="8" name="Textfeld 7">
            <a:extLst>
              <a:ext uri="{FF2B5EF4-FFF2-40B4-BE49-F238E27FC236}">
                <a16:creationId xmlns:a16="http://schemas.microsoft.com/office/drawing/2014/main" id="{ABEC584B-2338-6244-BBD3-26859585ED1F}"/>
              </a:ext>
            </a:extLst>
          </p:cNvPr>
          <p:cNvSpPr txBox="1"/>
          <p:nvPr/>
        </p:nvSpPr>
        <p:spPr>
          <a:xfrm>
            <a:off x="7104111" y="2996952"/>
            <a:ext cx="4320481" cy="830997"/>
          </a:xfrm>
          <a:prstGeom prst="rect">
            <a:avLst/>
          </a:prstGeom>
          <a:noFill/>
        </p:spPr>
        <p:txBody>
          <a:bodyPr wrap="square" rtlCol="0">
            <a:spAutoFit/>
          </a:bodyPr>
          <a:lstStyle/>
          <a:p>
            <a:r>
              <a:rPr lang="en-US" sz="1600" b="1" dirty="0">
                <a:solidFill>
                  <a:schemeClr val="accent6">
                    <a:lumMod val="75000"/>
                  </a:schemeClr>
                </a:solidFill>
                <a:latin typeface="Arial Narrow" panose="020B0604020202020204" pitchFamily="34" charset="0"/>
                <a:cs typeface="Arial Narrow" panose="020B0604020202020204" pitchFamily="34" charset="0"/>
              </a:rPr>
              <a:t>Solution</a:t>
            </a:r>
            <a:r>
              <a:rPr lang="en-US" sz="1600" dirty="0">
                <a:solidFill>
                  <a:schemeClr val="accent6">
                    <a:lumMod val="75000"/>
                  </a:schemeClr>
                </a:solidFill>
                <a:latin typeface="Arial Narrow" panose="020B0604020202020204" pitchFamily="34" charset="0"/>
                <a:cs typeface="Arial Narrow" panose="020B0604020202020204" pitchFamily="34" charset="0"/>
              </a:rPr>
              <a:t>: The output of the SVM would resemble our intuition. A line that separate both data groups but also maximized the margin between the groups and the line.</a:t>
            </a:r>
          </a:p>
        </p:txBody>
      </p:sp>
      <p:cxnSp>
        <p:nvCxnSpPr>
          <p:cNvPr id="10" name="Gerade Verbindung 9">
            <a:extLst>
              <a:ext uri="{FF2B5EF4-FFF2-40B4-BE49-F238E27FC236}">
                <a16:creationId xmlns:a16="http://schemas.microsoft.com/office/drawing/2014/main" id="{B89C13D2-DCE9-BA4E-9AA2-B6B23F142A58}"/>
              </a:ext>
            </a:extLst>
          </p:cNvPr>
          <p:cNvCxnSpPr/>
          <p:nvPr/>
        </p:nvCxnSpPr>
        <p:spPr>
          <a:xfrm>
            <a:off x="1940011" y="2706130"/>
            <a:ext cx="2842054" cy="2261286"/>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87202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Objekt 15" hidden="1">
            <a:extLst>
              <a:ext uri="{FF2B5EF4-FFF2-40B4-BE49-F238E27FC236}">
                <a16:creationId xmlns:a16="http://schemas.microsoft.com/office/drawing/2014/main" id="{52944400-7B6A-134D-AB78-FDE30CDD4B40}"/>
              </a:ext>
            </a:extLst>
          </p:cNvPr>
          <p:cNvGraphicFramePr>
            <a:graphicFrameLocks noChangeAspect="1"/>
          </p:cNvGraphicFramePr>
          <p:nvPr>
            <p:custDataLst>
              <p:tags r:id="rId2"/>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2053" name="think-cell Folie" r:id="rId4" imgW="7772400" imgH="10058400" progId="TCLayout.ActiveDocument.1">
                  <p:embed/>
                </p:oleObj>
              </mc:Choice>
              <mc:Fallback>
                <p:oleObj name="think-cell Folie" r:id="rId4" imgW="7772400" imgH="10058400" progId="TCLayout.ActiveDocument.1">
                  <p:embed/>
                  <p:pic>
                    <p:nvPicPr>
                      <p:cNvPr id="16" name="Objekt 15" hidden="1">
                        <a:extLst>
                          <a:ext uri="{FF2B5EF4-FFF2-40B4-BE49-F238E27FC236}">
                            <a16:creationId xmlns:a16="http://schemas.microsoft.com/office/drawing/2014/main" id="{52944400-7B6A-134D-AB78-FDE30CDD4B40}"/>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2" name="Textplatzhalter 1">
            <a:extLst>
              <a:ext uri="{FF2B5EF4-FFF2-40B4-BE49-F238E27FC236}">
                <a16:creationId xmlns:a16="http://schemas.microsoft.com/office/drawing/2014/main" id="{0305F05E-B583-4644-83CF-05251D86206E}"/>
              </a:ext>
            </a:extLst>
          </p:cNvPr>
          <p:cNvSpPr>
            <a:spLocks noGrp="1"/>
          </p:cNvSpPr>
          <p:nvPr>
            <p:ph type="body" sz="quarter" idx="11"/>
          </p:nvPr>
        </p:nvSpPr>
        <p:spPr/>
        <p:txBody>
          <a:bodyPr/>
          <a:lstStyle/>
          <a:p>
            <a:r>
              <a:rPr lang="de-DE" dirty="0" err="1"/>
              <a:t>Question</a:t>
            </a:r>
            <a:r>
              <a:rPr lang="de-DE" dirty="0"/>
              <a:t> 2.2: Support </a:t>
            </a:r>
            <a:r>
              <a:rPr lang="de-DE" dirty="0" err="1"/>
              <a:t>Vector</a:t>
            </a:r>
            <a:r>
              <a:rPr lang="de-DE" dirty="0"/>
              <a:t> Machines</a:t>
            </a:r>
          </a:p>
          <a:p>
            <a:endParaRPr lang="de-DE" dirty="0"/>
          </a:p>
          <a:p>
            <a:endParaRPr lang="de-DE" dirty="0"/>
          </a:p>
        </p:txBody>
      </p:sp>
      <p:sp>
        <p:nvSpPr>
          <p:cNvPr id="3" name="Textplatzhalter 2">
            <a:extLst>
              <a:ext uri="{FF2B5EF4-FFF2-40B4-BE49-F238E27FC236}">
                <a16:creationId xmlns:a16="http://schemas.microsoft.com/office/drawing/2014/main" id="{7813DE98-74F3-E64D-817B-2E9FA3E643A7}"/>
              </a:ext>
            </a:extLst>
          </p:cNvPr>
          <p:cNvSpPr>
            <a:spLocks noGrp="1"/>
          </p:cNvSpPr>
          <p:nvPr>
            <p:ph type="body" sz="quarter" idx="12"/>
          </p:nvPr>
        </p:nvSpPr>
        <p:spPr>
          <a:xfrm>
            <a:off x="534988" y="260648"/>
            <a:ext cx="11089307" cy="346349"/>
          </a:xfrm>
        </p:spPr>
        <p:txBody>
          <a:bodyPr/>
          <a:lstStyle/>
          <a:p>
            <a:r>
              <a:rPr lang="de-DE" dirty="0" err="1"/>
              <a:t>Revisit</a:t>
            </a:r>
            <a:r>
              <a:rPr lang="de-DE" dirty="0"/>
              <a:t> </a:t>
            </a:r>
            <a:r>
              <a:rPr lang="de-DE" dirty="0" err="1"/>
              <a:t>Concepts</a:t>
            </a:r>
            <a:endParaRPr lang="de-DE" dirty="0"/>
          </a:p>
        </p:txBody>
      </p:sp>
      <p:sp>
        <p:nvSpPr>
          <p:cNvPr id="11" name="Textfeld 10">
            <a:extLst>
              <a:ext uri="{FF2B5EF4-FFF2-40B4-BE49-F238E27FC236}">
                <a16:creationId xmlns:a16="http://schemas.microsoft.com/office/drawing/2014/main" id="{4B3616EB-451C-124D-95E2-7E92D62EDFCC}"/>
              </a:ext>
            </a:extLst>
          </p:cNvPr>
          <p:cNvSpPr txBox="1"/>
          <p:nvPr/>
        </p:nvSpPr>
        <p:spPr>
          <a:xfrm>
            <a:off x="7104111" y="2310192"/>
            <a:ext cx="4029731" cy="584775"/>
          </a:xfrm>
          <a:prstGeom prst="rect">
            <a:avLst/>
          </a:prstGeom>
          <a:noFill/>
        </p:spPr>
        <p:txBody>
          <a:bodyPr wrap="square" rtlCol="0">
            <a:spAutoFit/>
          </a:bodyPr>
          <a:lstStyle/>
          <a:p>
            <a:r>
              <a:rPr lang="en-US" sz="1600" dirty="0">
                <a:latin typeface="Arial Narrow" panose="020B0604020202020204" pitchFamily="34" charset="0"/>
                <a:cs typeface="Arial Narrow" panose="020B0604020202020204" pitchFamily="34" charset="0"/>
              </a:rPr>
              <a:t>Briefly explain what happens when a support vector is moved?</a:t>
            </a:r>
          </a:p>
        </p:txBody>
      </p:sp>
      <p:pic>
        <p:nvPicPr>
          <p:cNvPr id="19" name="Grafik 18">
            <a:extLst>
              <a:ext uri="{FF2B5EF4-FFF2-40B4-BE49-F238E27FC236}">
                <a16:creationId xmlns:a16="http://schemas.microsoft.com/office/drawing/2014/main" id="{C204FFF0-9DF7-2146-9653-59AE3FD8A9F5}"/>
              </a:ext>
            </a:extLst>
          </p:cNvPr>
          <p:cNvPicPr>
            <a:picLocks noChangeAspect="1"/>
          </p:cNvPicPr>
          <p:nvPr/>
        </p:nvPicPr>
        <p:blipFill>
          <a:blip r:embed="rId6"/>
          <a:stretch>
            <a:fillRect/>
          </a:stretch>
        </p:blipFill>
        <p:spPr>
          <a:xfrm>
            <a:off x="2135560" y="2348880"/>
            <a:ext cx="2413000" cy="2489200"/>
          </a:xfrm>
          <a:prstGeom prst="rect">
            <a:avLst/>
          </a:prstGeom>
        </p:spPr>
      </p:pic>
      <p:cxnSp>
        <p:nvCxnSpPr>
          <p:cNvPr id="20" name="Gerade Verbindung 19">
            <a:extLst>
              <a:ext uri="{FF2B5EF4-FFF2-40B4-BE49-F238E27FC236}">
                <a16:creationId xmlns:a16="http://schemas.microsoft.com/office/drawing/2014/main" id="{B17DD8EF-2366-D148-97DF-5B4C786D3E6E}"/>
              </a:ext>
            </a:extLst>
          </p:cNvPr>
          <p:cNvCxnSpPr/>
          <p:nvPr/>
        </p:nvCxnSpPr>
        <p:spPr>
          <a:xfrm>
            <a:off x="1940011" y="2706130"/>
            <a:ext cx="2842054" cy="2261286"/>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44516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Objekt 15" hidden="1">
            <a:extLst>
              <a:ext uri="{FF2B5EF4-FFF2-40B4-BE49-F238E27FC236}">
                <a16:creationId xmlns:a16="http://schemas.microsoft.com/office/drawing/2014/main" id="{52944400-7B6A-134D-AB78-FDE30CDD4B40}"/>
              </a:ext>
            </a:extLst>
          </p:cNvPr>
          <p:cNvGraphicFramePr>
            <a:graphicFrameLocks noChangeAspect="1"/>
          </p:cNvGraphicFramePr>
          <p:nvPr>
            <p:custDataLst>
              <p:tags r:id="rId2"/>
            </p:custDataLst>
            <p:extLst>
              <p:ext uri="{D42A27DB-BD31-4B8C-83A1-F6EECF244321}">
                <p14:modId xmlns:p14="http://schemas.microsoft.com/office/powerpoint/2010/main" val="2492998555"/>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3077" name="think-cell Folie" r:id="rId4" imgW="7772400" imgH="10058400" progId="TCLayout.ActiveDocument.1">
                  <p:embed/>
                </p:oleObj>
              </mc:Choice>
              <mc:Fallback>
                <p:oleObj name="think-cell Folie" r:id="rId4" imgW="7772400" imgH="10058400" progId="TCLayout.ActiveDocument.1">
                  <p:embed/>
                  <p:pic>
                    <p:nvPicPr>
                      <p:cNvPr id="0" name=""/>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2" name="Textplatzhalter 1">
            <a:extLst>
              <a:ext uri="{FF2B5EF4-FFF2-40B4-BE49-F238E27FC236}">
                <a16:creationId xmlns:a16="http://schemas.microsoft.com/office/drawing/2014/main" id="{0305F05E-B583-4644-83CF-05251D86206E}"/>
              </a:ext>
            </a:extLst>
          </p:cNvPr>
          <p:cNvSpPr>
            <a:spLocks noGrp="1"/>
          </p:cNvSpPr>
          <p:nvPr>
            <p:ph type="body" sz="quarter" idx="11"/>
          </p:nvPr>
        </p:nvSpPr>
        <p:spPr/>
        <p:txBody>
          <a:bodyPr/>
          <a:lstStyle/>
          <a:p>
            <a:r>
              <a:rPr lang="de-DE" dirty="0" err="1"/>
              <a:t>Question</a:t>
            </a:r>
            <a:r>
              <a:rPr lang="de-DE" dirty="0"/>
              <a:t> 2.2: Support </a:t>
            </a:r>
            <a:r>
              <a:rPr lang="de-DE" dirty="0" err="1"/>
              <a:t>Vector</a:t>
            </a:r>
            <a:r>
              <a:rPr lang="de-DE" dirty="0"/>
              <a:t> Machines</a:t>
            </a:r>
          </a:p>
          <a:p>
            <a:endParaRPr lang="de-DE" dirty="0"/>
          </a:p>
          <a:p>
            <a:endParaRPr lang="de-DE" dirty="0"/>
          </a:p>
        </p:txBody>
      </p:sp>
      <p:sp>
        <p:nvSpPr>
          <p:cNvPr id="3" name="Textplatzhalter 2">
            <a:extLst>
              <a:ext uri="{FF2B5EF4-FFF2-40B4-BE49-F238E27FC236}">
                <a16:creationId xmlns:a16="http://schemas.microsoft.com/office/drawing/2014/main" id="{7813DE98-74F3-E64D-817B-2E9FA3E643A7}"/>
              </a:ext>
            </a:extLst>
          </p:cNvPr>
          <p:cNvSpPr>
            <a:spLocks noGrp="1"/>
          </p:cNvSpPr>
          <p:nvPr>
            <p:ph type="body" sz="quarter" idx="12"/>
          </p:nvPr>
        </p:nvSpPr>
        <p:spPr>
          <a:xfrm>
            <a:off x="534988" y="260648"/>
            <a:ext cx="11089307" cy="346349"/>
          </a:xfrm>
        </p:spPr>
        <p:txBody>
          <a:bodyPr/>
          <a:lstStyle/>
          <a:p>
            <a:r>
              <a:rPr lang="de-DE" dirty="0" err="1"/>
              <a:t>Revisit</a:t>
            </a:r>
            <a:r>
              <a:rPr lang="de-DE" dirty="0"/>
              <a:t> </a:t>
            </a:r>
            <a:r>
              <a:rPr lang="de-DE" dirty="0" err="1"/>
              <a:t>Concepts</a:t>
            </a:r>
            <a:endParaRPr lang="de-DE" dirty="0"/>
          </a:p>
        </p:txBody>
      </p:sp>
      <p:pic>
        <p:nvPicPr>
          <p:cNvPr id="9" name="Grafik 8">
            <a:extLst>
              <a:ext uri="{FF2B5EF4-FFF2-40B4-BE49-F238E27FC236}">
                <a16:creationId xmlns:a16="http://schemas.microsoft.com/office/drawing/2014/main" id="{92E8CDEC-6690-8F42-97CF-C6153A092BAC}"/>
              </a:ext>
            </a:extLst>
          </p:cNvPr>
          <p:cNvPicPr>
            <a:picLocks noChangeAspect="1"/>
          </p:cNvPicPr>
          <p:nvPr/>
        </p:nvPicPr>
        <p:blipFill>
          <a:blip r:embed="rId6"/>
          <a:stretch>
            <a:fillRect/>
          </a:stretch>
        </p:blipFill>
        <p:spPr>
          <a:xfrm>
            <a:off x="534988" y="2310192"/>
            <a:ext cx="2413000" cy="2489200"/>
          </a:xfrm>
          <a:prstGeom prst="rect">
            <a:avLst/>
          </a:prstGeom>
        </p:spPr>
      </p:pic>
      <p:sp>
        <p:nvSpPr>
          <p:cNvPr id="11" name="Textfeld 10">
            <a:extLst>
              <a:ext uri="{FF2B5EF4-FFF2-40B4-BE49-F238E27FC236}">
                <a16:creationId xmlns:a16="http://schemas.microsoft.com/office/drawing/2014/main" id="{4B3616EB-451C-124D-95E2-7E92D62EDFCC}"/>
              </a:ext>
            </a:extLst>
          </p:cNvPr>
          <p:cNvSpPr txBox="1"/>
          <p:nvPr/>
        </p:nvSpPr>
        <p:spPr>
          <a:xfrm>
            <a:off x="7104111" y="2310192"/>
            <a:ext cx="4029731" cy="584775"/>
          </a:xfrm>
          <a:prstGeom prst="rect">
            <a:avLst/>
          </a:prstGeom>
          <a:noFill/>
        </p:spPr>
        <p:txBody>
          <a:bodyPr wrap="square" rtlCol="0">
            <a:spAutoFit/>
          </a:bodyPr>
          <a:lstStyle/>
          <a:p>
            <a:r>
              <a:rPr lang="en-US" sz="1600" dirty="0">
                <a:latin typeface="Arial Narrow" panose="020B0604020202020204" pitchFamily="34" charset="0"/>
                <a:cs typeface="Arial Narrow" panose="020B0604020202020204" pitchFamily="34" charset="0"/>
              </a:rPr>
              <a:t>Briefly explain what happens when a support vector is moved?</a:t>
            </a:r>
          </a:p>
        </p:txBody>
      </p:sp>
      <p:sp>
        <p:nvSpPr>
          <p:cNvPr id="8" name="Textfeld 7">
            <a:extLst>
              <a:ext uri="{FF2B5EF4-FFF2-40B4-BE49-F238E27FC236}">
                <a16:creationId xmlns:a16="http://schemas.microsoft.com/office/drawing/2014/main" id="{ABEC584B-2338-6244-BBD3-26859585ED1F}"/>
              </a:ext>
            </a:extLst>
          </p:cNvPr>
          <p:cNvSpPr txBox="1"/>
          <p:nvPr/>
        </p:nvSpPr>
        <p:spPr>
          <a:xfrm>
            <a:off x="7104111" y="2996952"/>
            <a:ext cx="4320481" cy="338554"/>
          </a:xfrm>
          <a:prstGeom prst="rect">
            <a:avLst/>
          </a:prstGeom>
          <a:noFill/>
        </p:spPr>
        <p:txBody>
          <a:bodyPr wrap="square" rtlCol="0">
            <a:spAutoFit/>
          </a:bodyPr>
          <a:lstStyle/>
          <a:p>
            <a:r>
              <a:rPr lang="en-US" sz="1600" b="1" dirty="0">
                <a:solidFill>
                  <a:schemeClr val="accent6">
                    <a:lumMod val="75000"/>
                  </a:schemeClr>
                </a:solidFill>
                <a:latin typeface="Arial Narrow" panose="020B0604020202020204" pitchFamily="34" charset="0"/>
                <a:cs typeface="Arial Narrow" panose="020B0604020202020204" pitchFamily="34" charset="0"/>
              </a:rPr>
              <a:t>Solution</a:t>
            </a:r>
            <a:r>
              <a:rPr lang="en-US" sz="1600" dirty="0">
                <a:solidFill>
                  <a:schemeClr val="accent6">
                    <a:lumMod val="75000"/>
                  </a:schemeClr>
                </a:solidFill>
                <a:latin typeface="Arial Narrow" panose="020B0604020202020204" pitchFamily="34" charset="0"/>
                <a:cs typeface="Arial Narrow" panose="020B0604020202020204" pitchFamily="34" charset="0"/>
              </a:rPr>
              <a:t>: The output of the SVM changes</a:t>
            </a:r>
          </a:p>
        </p:txBody>
      </p:sp>
      <p:cxnSp>
        <p:nvCxnSpPr>
          <p:cNvPr id="10" name="Gerade Verbindung 9">
            <a:extLst>
              <a:ext uri="{FF2B5EF4-FFF2-40B4-BE49-F238E27FC236}">
                <a16:creationId xmlns:a16="http://schemas.microsoft.com/office/drawing/2014/main" id="{B89C13D2-DCE9-BA4E-9AA2-B6B23F142A58}"/>
              </a:ext>
            </a:extLst>
          </p:cNvPr>
          <p:cNvCxnSpPr>
            <a:cxnSpLocks/>
          </p:cNvCxnSpPr>
          <p:nvPr/>
        </p:nvCxnSpPr>
        <p:spPr>
          <a:xfrm>
            <a:off x="339439" y="2667442"/>
            <a:ext cx="2842054" cy="2261286"/>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pic>
        <p:nvPicPr>
          <p:cNvPr id="12" name="Grafik 11">
            <a:extLst>
              <a:ext uri="{FF2B5EF4-FFF2-40B4-BE49-F238E27FC236}">
                <a16:creationId xmlns:a16="http://schemas.microsoft.com/office/drawing/2014/main" id="{FA5D6CFC-20F4-2F42-A008-2E04D7E762A0}"/>
              </a:ext>
            </a:extLst>
          </p:cNvPr>
          <p:cNvPicPr>
            <a:picLocks noChangeAspect="1"/>
          </p:cNvPicPr>
          <p:nvPr/>
        </p:nvPicPr>
        <p:blipFill>
          <a:blip r:embed="rId6"/>
          <a:stretch>
            <a:fillRect/>
          </a:stretch>
        </p:blipFill>
        <p:spPr>
          <a:xfrm>
            <a:off x="3875829" y="2329983"/>
            <a:ext cx="2413000" cy="2489200"/>
          </a:xfrm>
          <a:prstGeom prst="rect">
            <a:avLst/>
          </a:prstGeom>
        </p:spPr>
      </p:pic>
      <p:pic>
        <p:nvPicPr>
          <p:cNvPr id="7" name="Grafik 6">
            <a:extLst>
              <a:ext uri="{FF2B5EF4-FFF2-40B4-BE49-F238E27FC236}">
                <a16:creationId xmlns:a16="http://schemas.microsoft.com/office/drawing/2014/main" id="{CFE72281-23A8-2245-B44D-B2865B1E4C32}"/>
              </a:ext>
            </a:extLst>
          </p:cNvPr>
          <p:cNvPicPr>
            <a:picLocks noChangeAspect="1"/>
          </p:cNvPicPr>
          <p:nvPr/>
        </p:nvPicPr>
        <p:blipFill>
          <a:blip r:embed="rId7"/>
          <a:stretch>
            <a:fillRect/>
          </a:stretch>
        </p:blipFill>
        <p:spPr>
          <a:xfrm>
            <a:off x="4492540" y="3129350"/>
            <a:ext cx="241300" cy="228600"/>
          </a:xfrm>
          <a:prstGeom prst="rect">
            <a:avLst/>
          </a:prstGeom>
        </p:spPr>
      </p:pic>
      <p:pic>
        <p:nvPicPr>
          <p:cNvPr id="14" name="Grafik 13">
            <a:extLst>
              <a:ext uri="{FF2B5EF4-FFF2-40B4-BE49-F238E27FC236}">
                <a16:creationId xmlns:a16="http://schemas.microsoft.com/office/drawing/2014/main" id="{F7D6FAB8-351D-5D4C-92A2-C040BDD94EFC}"/>
              </a:ext>
            </a:extLst>
          </p:cNvPr>
          <p:cNvPicPr>
            <a:picLocks noChangeAspect="1"/>
          </p:cNvPicPr>
          <p:nvPr/>
        </p:nvPicPr>
        <p:blipFill>
          <a:blip r:embed="rId8"/>
          <a:stretch>
            <a:fillRect/>
          </a:stretch>
        </p:blipFill>
        <p:spPr>
          <a:xfrm>
            <a:off x="4356615" y="2937990"/>
            <a:ext cx="241300" cy="215900"/>
          </a:xfrm>
          <a:prstGeom prst="rect">
            <a:avLst/>
          </a:prstGeom>
        </p:spPr>
      </p:pic>
      <p:cxnSp>
        <p:nvCxnSpPr>
          <p:cNvPr id="13" name="Gerade Verbindung 12">
            <a:extLst>
              <a:ext uri="{FF2B5EF4-FFF2-40B4-BE49-F238E27FC236}">
                <a16:creationId xmlns:a16="http://schemas.microsoft.com/office/drawing/2014/main" id="{373B32AE-5790-DD4B-8E02-C7F2212A1C8D}"/>
              </a:ext>
            </a:extLst>
          </p:cNvPr>
          <p:cNvCxnSpPr>
            <a:cxnSpLocks/>
          </p:cNvCxnSpPr>
          <p:nvPr/>
        </p:nvCxnSpPr>
        <p:spPr>
          <a:xfrm>
            <a:off x="3474787" y="2727284"/>
            <a:ext cx="2981253" cy="2072108"/>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7" name="Ring 16">
            <a:extLst>
              <a:ext uri="{FF2B5EF4-FFF2-40B4-BE49-F238E27FC236}">
                <a16:creationId xmlns:a16="http://schemas.microsoft.com/office/drawing/2014/main" id="{14015E5C-ECFB-9741-B156-D6F257156F98}"/>
              </a:ext>
            </a:extLst>
          </p:cNvPr>
          <p:cNvSpPr/>
          <p:nvPr/>
        </p:nvSpPr>
        <p:spPr>
          <a:xfrm>
            <a:off x="995728" y="2848938"/>
            <a:ext cx="289375" cy="302035"/>
          </a:xfrm>
          <a:prstGeom prst="donut">
            <a:avLst>
              <a:gd name="adj" fmla="val 5680"/>
            </a:avLst>
          </a:prstGeom>
          <a:solidFill>
            <a:srgbClr val="00B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Ring 17">
            <a:extLst>
              <a:ext uri="{FF2B5EF4-FFF2-40B4-BE49-F238E27FC236}">
                <a16:creationId xmlns:a16="http://schemas.microsoft.com/office/drawing/2014/main" id="{13EFCC95-6731-A14F-A0AF-461E62F91704}"/>
              </a:ext>
            </a:extLst>
          </p:cNvPr>
          <p:cNvSpPr/>
          <p:nvPr/>
        </p:nvSpPr>
        <p:spPr>
          <a:xfrm>
            <a:off x="4435026" y="3075479"/>
            <a:ext cx="289375" cy="302035"/>
          </a:xfrm>
          <a:prstGeom prst="donut">
            <a:avLst>
              <a:gd name="adj" fmla="val 5680"/>
            </a:avLst>
          </a:prstGeom>
          <a:solidFill>
            <a:srgbClr val="00B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23" name="Gerade Verbindung mit Pfeil 22">
            <a:extLst>
              <a:ext uri="{FF2B5EF4-FFF2-40B4-BE49-F238E27FC236}">
                <a16:creationId xmlns:a16="http://schemas.microsoft.com/office/drawing/2014/main" id="{6D698C1E-2737-B642-87D5-1B751E6FC36D}"/>
              </a:ext>
            </a:extLst>
          </p:cNvPr>
          <p:cNvCxnSpPr/>
          <p:nvPr/>
        </p:nvCxnSpPr>
        <p:spPr>
          <a:xfrm flipH="1">
            <a:off x="3752262" y="2685977"/>
            <a:ext cx="123567" cy="1606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Gerade Verbindung mit Pfeil 23">
            <a:extLst>
              <a:ext uri="{FF2B5EF4-FFF2-40B4-BE49-F238E27FC236}">
                <a16:creationId xmlns:a16="http://schemas.microsoft.com/office/drawing/2014/main" id="{F6EB0DF4-B5ED-374F-BD81-BF53BC88D170}"/>
              </a:ext>
            </a:extLst>
          </p:cNvPr>
          <p:cNvCxnSpPr>
            <a:cxnSpLocks/>
          </p:cNvCxnSpPr>
          <p:nvPr/>
        </p:nvCxnSpPr>
        <p:spPr>
          <a:xfrm flipV="1">
            <a:off x="6400800" y="4534930"/>
            <a:ext cx="185351" cy="2100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26912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0305F05E-B583-4644-83CF-05251D86206E}"/>
              </a:ext>
            </a:extLst>
          </p:cNvPr>
          <p:cNvSpPr>
            <a:spLocks noGrp="1"/>
          </p:cNvSpPr>
          <p:nvPr>
            <p:ph type="body" sz="quarter" idx="11"/>
          </p:nvPr>
        </p:nvSpPr>
        <p:spPr/>
        <p:txBody>
          <a:bodyPr/>
          <a:lstStyle/>
          <a:p>
            <a:r>
              <a:rPr lang="de-DE" dirty="0" err="1"/>
              <a:t>Question</a:t>
            </a:r>
            <a:r>
              <a:rPr lang="de-DE" dirty="0"/>
              <a:t> 2.2: Support </a:t>
            </a:r>
            <a:r>
              <a:rPr lang="de-DE" dirty="0" err="1"/>
              <a:t>Vector</a:t>
            </a:r>
            <a:r>
              <a:rPr lang="de-DE" dirty="0"/>
              <a:t> Machines</a:t>
            </a:r>
          </a:p>
          <a:p>
            <a:endParaRPr lang="de-DE" dirty="0"/>
          </a:p>
          <a:p>
            <a:endParaRPr lang="de-DE" dirty="0"/>
          </a:p>
        </p:txBody>
      </p:sp>
      <p:sp>
        <p:nvSpPr>
          <p:cNvPr id="3" name="Textplatzhalter 2">
            <a:extLst>
              <a:ext uri="{FF2B5EF4-FFF2-40B4-BE49-F238E27FC236}">
                <a16:creationId xmlns:a16="http://schemas.microsoft.com/office/drawing/2014/main" id="{7813DE98-74F3-E64D-817B-2E9FA3E643A7}"/>
              </a:ext>
            </a:extLst>
          </p:cNvPr>
          <p:cNvSpPr>
            <a:spLocks noGrp="1"/>
          </p:cNvSpPr>
          <p:nvPr>
            <p:ph type="body" sz="quarter" idx="12"/>
          </p:nvPr>
        </p:nvSpPr>
        <p:spPr>
          <a:xfrm>
            <a:off x="534988" y="260648"/>
            <a:ext cx="11089307" cy="346349"/>
          </a:xfrm>
        </p:spPr>
        <p:txBody>
          <a:bodyPr/>
          <a:lstStyle/>
          <a:p>
            <a:r>
              <a:rPr lang="de-DE" dirty="0" err="1"/>
              <a:t>Revisit</a:t>
            </a:r>
            <a:r>
              <a:rPr lang="de-DE" dirty="0"/>
              <a:t> </a:t>
            </a:r>
            <a:r>
              <a:rPr lang="de-DE" dirty="0" err="1"/>
              <a:t>Concepts</a:t>
            </a:r>
            <a:endParaRPr lang="de-DE" dirty="0"/>
          </a:p>
        </p:txBody>
      </p:sp>
      <p:pic>
        <p:nvPicPr>
          <p:cNvPr id="9" name="Grafik 8">
            <a:extLst>
              <a:ext uri="{FF2B5EF4-FFF2-40B4-BE49-F238E27FC236}">
                <a16:creationId xmlns:a16="http://schemas.microsoft.com/office/drawing/2014/main" id="{92E8CDEC-6690-8F42-97CF-C6153A092BAC}"/>
              </a:ext>
            </a:extLst>
          </p:cNvPr>
          <p:cNvPicPr>
            <a:picLocks noChangeAspect="1"/>
          </p:cNvPicPr>
          <p:nvPr/>
        </p:nvPicPr>
        <p:blipFill>
          <a:blip r:embed="rId2"/>
          <a:stretch>
            <a:fillRect/>
          </a:stretch>
        </p:blipFill>
        <p:spPr>
          <a:xfrm>
            <a:off x="2135560" y="2348880"/>
            <a:ext cx="2413000" cy="2489200"/>
          </a:xfrm>
          <a:prstGeom prst="rect">
            <a:avLst/>
          </a:prstGeom>
        </p:spPr>
      </p:pic>
      <p:sp>
        <p:nvSpPr>
          <p:cNvPr id="11" name="Textfeld 10">
            <a:extLst>
              <a:ext uri="{FF2B5EF4-FFF2-40B4-BE49-F238E27FC236}">
                <a16:creationId xmlns:a16="http://schemas.microsoft.com/office/drawing/2014/main" id="{4B3616EB-451C-124D-95E2-7E92D62EDFCC}"/>
              </a:ext>
            </a:extLst>
          </p:cNvPr>
          <p:cNvSpPr txBox="1"/>
          <p:nvPr/>
        </p:nvSpPr>
        <p:spPr>
          <a:xfrm>
            <a:off x="7104111" y="2310192"/>
            <a:ext cx="4029731" cy="338554"/>
          </a:xfrm>
          <a:prstGeom prst="rect">
            <a:avLst/>
          </a:prstGeom>
          <a:noFill/>
        </p:spPr>
        <p:txBody>
          <a:bodyPr wrap="square" rtlCol="0">
            <a:spAutoFit/>
          </a:bodyPr>
          <a:lstStyle/>
          <a:p>
            <a:r>
              <a:rPr lang="en-US" sz="1600" dirty="0">
                <a:latin typeface="Arial Narrow" panose="020B0604020202020204" pitchFamily="34" charset="0"/>
                <a:cs typeface="Arial Narrow" panose="020B0604020202020204" pitchFamily="34" charset="0"/>
              </a:rPr>
              <a:t>What happens when other than SV are moved?</a:t>
            </a:r>
          </a:p>
        </p:txBody>
      </p:sp>
      <p:cxnSp>
        <p:nvCxnSpPr>
          <p:cNvPr id="10" name="Gerade Verbindung 9">
            <a:extLst>
              <a:ext uri="{FF2B5EF4-FFF2-40B4-BE49-F238E27FC236}">
                <a16:creationId xmlns:a16="http://schemas.microsoft.com/office/drawing/2014/main" id="{B89C13D2-DCE9-BA4E-9AA2-B6B23F142A58}"/>
              </a:ext>
            </a:extLst>
          </p:cNvPr>
          <p:cNvCxnSpPr/>
          <p:nvPr/>
        </p:nvCxnSpPr>
        <p:spPr>
          <a:xfrm>
            <a:off x="1940011" y="2706130"/>
            <a:ext cx="2842054" cy="2261286"/>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79551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0305F05E-B583-4644-83CF-05251D86206E}"/>
              </a:ext>
            </a:extLst>
          </p:cNvPr>
          <p:cNvSpPr>
            <a:spLocks noGrp="1"/>
          </p:cNvSpPr>
          <p:nvPr>
            <p:ph type="body" sz="quarter" idx="11"/>
          </p:nvPr>
        </p:nvSpPr>
        <p:spPr/>
        <p:txBody>
          <a:bodyPr/>
          <a:lstStyle/>
          <a:p>
            <a:r>
              <a:rPr lang="de-DE" dirty="0" err="1"/>
              <a:t>Question</a:t>
            </a:r>
            <a:r>
              <a:rPr lang="de-DE" dirty="0"/>
              <a:t> 2.2: Support </a:t>
            </a:r>
            <a:r>
              <a:rPr lang="de-DE" dirty="0" err="1"/>
              <a:t>Vector</a:t>
            </a:r>
            <a:r>
              <a:rPr lang="de-DE" dirty="0"/>
              <a:t> Machines</a:t>
            </a:r>
          </a:p>
          <a:p>
            <a:endParaRPr lang="de-DE" dirty="0"/>
          </a:p>
          <a:p>
            <a:endParaRPr lang="de-DE" dirty="0"/>
          </a:p>
        </p:txBody>
      </p:sp>
      <p:sp>
        <p:nvSpPr>
          <p:cNvPr id="3" name="Textplatzhalter 2">
            <a:extLst>
              <a:ext uri="{FF2B5EF4-FFF2-40B4-BE49-F238E27FC236}">
                <a16:creationId xmlns:a16="http://schemas.microsoft.com/office/drawing/2014/main" id="{7813DE98-74F3-E64D-817B-2E9FA3E643A7}"/>
              </a:ext>
            </a:extLst>
          </p:cNvPr>
          <p:cNvSpPr>
            <a:spLocks noGrp="1"/>
          </p:cNvSpPr>
          <p:nvPr>
            <p:ph type="body" sz="quarter" idx="12"/>
          </p:nvPr>
        </p:nvSpPr>
        <p:spPr>
          <a:xfrm>
            <a:off x="534988" y="260648"/>
            <a:ext cx="11089307" cy="346349"/>
          </a:xfrm>
        </p:spPr>
        <p:txBody>
          <a:bodyPr/>
          <a:lstStyle/>
          <a:p>
            <a:r>
              <a:rPr lang="de-DE" dirty="0" err="1"/>
              <a:t>Revisit</a:t>
            </a:r>
            <a:r>
              <a:rPr lang="de-DE" dirty="0"/>
              <a:t> </a:t>
            </a:r>
            <a:r>
              <a:rPr lang="de-DE" dirty="0" err="1"/>
              <a:t>Concepts</a:t>
            </a:r>
            <a:endParaRPr lang="de-DE" dirty="0"/>
          </a:p>
        </p:txBody>
      </p:sp>
      <p:pic>
        <p:nvPicPr>
          <p:cNvPr id="9" name="Grafik 8">
            <a:extLst>
              <a:ext uri="{FF2B5EF4-FFF2-40B4-BE49-F238E27FC236}">
                <a16:creationId xmlns:a16="http://schemas.microsoft.com/office/drawing/2014/main" id="{92E8CDEC-6690-8F42-97CF-C6153A092BAC}"/>
              </a:ext>
            </a:extLst>
          </p:cNvPr>
          <p:cNvPicPr>
            <a:picLocks noChangeAspect="1"/>
          </p:cNvPicPr>
          <p:nvPr/>
        </p:nvPicPr>
        <p:blipFill>
          <a:blip r:embed="rId2"/>
          <a:stretch>
            <a:fillRect/>
          </a:stretch>
        </p:blipFill>
        <p:spPr>
          <a:xfrm>
            <a:off x="2135560" y="2348880"/>
            <a:ext cx="2413000" cy="2489200"/>
          </a:xfrm>
          <a:prstGeom prst="rect">
            <a:avLst/>
          </a:prstGeom>
        </p:spPr>
      </p:pic>
      <p:sp>
        <p:nvSpPr>
          <p:cNvPr id="11" name="Textfeld 10">
            <a:extLst>
              <a:ext uri="{FF2B5EF4-FFF2-40B4-BE49-F238E27FC236}">
                <a16:creationId xmlns:a16="http://schemas.microsoft.com/office/drawing/2014/main" id="{4B3616EB-451C-124D-95E2-7E92D62EDFCC}"/>
              </a:ext>
            </a:extLst>
          </p:cNvPr>
          <p:cNvSpPr txBox="1"/>
          <p:nvPr/>
        </p:nvSpPr>
        <p:spPr>
          <a:xfrm>
            <a:off x="7104111" y="2310192"/>
            <a:ext cx="4029731" cy="338554"/>
          </a:xfrm>
          <a:prstGeom prst="rect">
            <a:avLst/>
          </a:prstGeom>
          <a:noFill/>
        </p:spPr>
        <p:txBody>
          <a:bodyPr wrap="square" rtlCol="0">
            <a:spAutoFit/>
          </a:bodyPr>
          <a:lstStyle/>
          <a:p>
            <a:r>
              <a:rPr lang="en-US" sz="1600" dirty="0">
                <a:latin typeface="Arial Narrow" panose="020B0604020202020204" pitchFamily="34" charset="0"/>
                <a:cs typeface="Arial Narrow" panose="020B0604020202020204" pitchFamily="34" charset="0"/>
              </a:rPr>
              <a:t>What happens when other than SV are moved?</a:t>
            </a:r>
          </a:p>
        </p:txBody>
      </p:sp>
      <p:cxnSp>
        <p:nvCxnSpPr>
          <p:cNvPr id="10" name="Gerade Verbindung 9">
            <a:extLst>
              <a:ext uri="{FF2B5EF4-FFF2-40B4-BE49-F238E27FC236}">
                <a16:creationId xmlns:a16="http://schemas.microsoft.com/office/drawing/2014/main" id="{B89C13D2-DCE9-BA4E-9AA2-B6B23F142A58}"/>
              </a:ext>
            </a:extLst>
          </p:cNvPr>
          <p:cNvCxnSpPr/>
          <p:nvPr/>
        </p:nvCxnSpPr>
        <p:spPr>
          <a:xfrm>
            <a:off x="1940011" y="2706130"/>
            <a:ext cx="2842054" cy="2261286"/>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7" name="Textfeld 6">
            <a:extLst>
              <a:ext uri="{FF2B5EF4-FFF2-40B4-BE49-F238E27FC236}">
                <a16:creationId xmlns:a16="http://schemas.microsoft.com/office/drawing/2014/main" id="{47CBB470-7580-384D-B3C5-A795BB85D37D}"/>
              </a:ext>
            </a:extLst>
          </p:cNvPr>
          <p:cNvSpPr txBox="1"/>
          <p:nvPr/>
        </p:nvSpPr>
        <p:spPr>
          <a:xfrm>
            <a:off x="7104111" y="2996952"/>
            <a:ext cx="4320481" cy="338554"/>
          </a:xfrm>
          <a:prstGeom prst="rect">
            <a:avLst/>
          </a:prstGeom>
          <a:noFill/>
        </p:spPr>
        <p:txBody>
          <a:bodyPr wrap="square" rtlCol="0">
            <a:spAutoFit/>
          </a:bodyPr>
          <a:lstStyle/>
          <a:p>
            <a:r>
              <a:rPr lang="en-US" sz="1600" b="1" dirty="0">
                <a:solidFill>
                  <a:schemeClr val="accent6">
                    <a:lumMod val="75000"/>
                  </a:schemeClr>
                </a:solidFill>
                <a:latin typeface="Arial Narrow" panose="020B0604020202020204" pitchFamily="34" charset="0"/>
                <a:cs typeface="Arial Narrow" panose="020B0604020202020204" pitchFamily="34" charset="0"/>
              </a:rPr>
              <a:t>Solution</a:t>
            </a:r>
            <a:r>
              <a:rPr lang="en-US" sz="1600" dirty="0">
                <a:solidFill>
                  <a:schemeClr val="accent6">
                    <a:lumMod val="75000"/>
                  </a:schemeClr>
                </a:solidFill>
                <a:latin typeface="Arial Narrow" panose="020B0604020202020204" pitchFamily="34" charset="0"/>
                <a:cs typeface="Arial Narrow" panose="020B0604020202020204" pitchFamily="34" charset="0"/>
              </a:rPr>
              <a:t>: Nothing</a:t>
            </a:r>
          </a:p>
        </p:txBody>
      </p:sp>
    </p:spTree>
    <p:extLst>
      <p:ext uri="{BB962C8B-B14F-4D97-AF65-F5344CB8AC3E}">
        <p14:creationId xmlns:p14="http://schemas.microsoft.com/office/powerpoint/2010/main" val="26940793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393">
            <a:extLst>
              <a:ext uri="{FF2B5EF4-FFF2-40B4-BE49-F238E27FC236}">
                <a16:creationId xmlns:a16="http://schemas.microsoft.com/office/drawing/2014/main" id="{3E9083A1-A136-D245-A4AD-3F75C99E5FB0}"/>
              </a:ext>
            </a:extLst>
          </p:cNvPr>
          <p:cNvSpPr/>
          <p:nvPr/>
        </p:nvSpPr>
        <p:spPr>
          <a:xfrm>
            <a:off x="479376" y="2853516"/>
            <a:ext cx="11114087" cy="1031052"/>
          </a:xfrm>
          <a:prstGeom prst="rect">
            <a:avLst/>
          </a:prstGeom>
          <a:solidFill>
            <a:srgbClr val="457993">
              <a:lumMod val="20000"/>
              <a:lumOff val="8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panose="020F0502020204030204"/>
              <a:ea typeface="+mn-ea"/>
              <a:cs typeface="+mn-cs"/>
            </a:endParaRPr>
          </a:p>
        </p:txBody>
      </p:sp>
      <p:sp>
        <p:nvSpPr>
          <p:cNvPr id="10" name="TextBox 7">
            <a:extLst>
              <a:ext uri="{FF2B5EF4-FFF2-40B4-BE49-F238E27FC236}">
                <a16:creationId xmlns:a16="http://schemas.microsoft.com/office/drawing/2014/main" id="{6AF2F257-F52D-CF42-90A7-73FAD10CCD2C}"/>
              </a:ext>
            </a:extLst>
          </p:cNvPr>
          <p:cNvSpPr txBox="1"/>
          <p:nvPr/>
        </p:nvSpPr>
        <p:spPr>
          <a:xfrm>
            <a:off x="1043955" y="1668576"/>
            <a:ext cx="377026" cy="1107996"/>
          </a:xfrm>
          <a:prstGeom prst="rect">
            <a:avLst/>
          </a:prstGeom>
          <a:noFill/>
        </p:spPr>
        <p:txBody>
          <a:bodyPr wrap="none" rtlCol="0">
            <a:spAutoFit/>
          </a:bodyPr>
          <a:lstStyle/>
          <a:p>
            <a:r>
              <a:rPr lang="en-US" sz="6600" dirty="0">
                <a:solidFill>
                  <a:srgbClr val="457993"/>
                </a:solidFill>
                <a:latin typeface="Arial Narrow" panose="020B0604020202020204" pitchFamily="34" charset="0"/>
                <a:cs typeface="Arial Narrow" panose="020B0604020202020204" pitchFamily="34" charset="0"/>
              </a:rPr>
              <a:t>I</a:t>
            </a:r>
          </a:p>
        </p:txBody>
      </p:sp>
      <p:sp>
        <p:nvSpPr>
          <p:cNvPr id="11" name="TextBox 391">
            <a:extLst>
              <a:ext uri="{FF2B5EF4-FFF2-40B4-BE49-F238E27FC236}">
                <a16:creationId xmlns:a16="http://schemas.microsoft.com/office/drawing/2014/main" id="{26C3BE23-6450-E44A-A401-44063736B399}"/>
              </a:ext>
            </a:extLst>
          </p:cNvPr>
          <p:cNvSpPr txBox="1"/>
          <p:nvPr/>
        </p:nvSpPr>
        <p:spPr>
          <a:xfrm>
            <a:off x="851594" y="2776572"/>
            <a:ext cx="569387" cy="1107996"/>
          </a:xfrm>
          <a:prstGeom prst="rect">
            <a:avLst/>
          </a:prstGeom>
          <a:noFill/>
        </p:spPr>
        <p:txBody>
          <a:bodyPr wrap="none" rtlCol="0">
            <a:spAutoFit/>
          </a:bodyPr>
          <a:lstStyle/>
          <a:p>
            <a:r>
              <a:rPr lang="en-US" sz="6600" dirty="0">
                <a:solidFill>
                  <a:srgbClr val="457993"/>
                </a:solidFill>
                <a:latin typeface="Arial Narrow" panose="020B0604020202020204" pitchFamily="34" charset="0"/>
                <a:cs typeface="Arial Narrow" panose="020B0604020202020204" pitchFamily="34" charset="0"/>
              </a:rPr>
              <a:t>II</a:t>
            </a:r>
          </a:p>
        </p:txBody>
      </p:sp>
      <p:sp>
        <p:nvSpPr>
          <p:cNvPr id="12" name="TextBox 9">
            <a:extLst>
              <a:ext uri="{FF2B5EF4-FFF2-40B4-BE49-F238E27FC236}">
                <a16:creationId xmlns:a16="http://schemas.microsoft.com/office/drawing/2014/main" id="{DBD6576F-39DC-1C4F-8D7D-EA4C43070EC7}"/>
              </a:ext>
            </a:extLst>
          </p:cNvPr>
          <p:cNvSpPr txBox="1"/>
          <p:nvPr/>
        </p:nvSpPr>
        <p:spPr>
          <a:xfrm>
            <a:off x="1991544" y="1928787"/>
            <a:ext cx="5011308" cy="523220"/>
          </a:xfrm>
          <a:prstGeom prst="rect">
            <a:avLst/>
          </a:prstGeom>
          <a:noFill/>
        </p:spPr>
        <p:txBody>
          <a:bodyPr wrap="none" rtlCol="0">
            <a:spAutoFit/>
          </a:bodyPr>
          <a:lstStyle/>
          <a:p>
            <a:r>
              <a:rPr lang="en-US" sz="2800" dirty="0">
                <a:solidFill>
                  <a:srgbClr val="000000"/>
                </a:solidFill>
                <a:latin typeface="Arial Narrow" panose="020B0604020202020204" pitchFamily="34" charset="0"/>
                <a:cs typeface="Arial Narrow" panose="020B0604020202020204" pitchFamily="34" charset="0"/>
              </a:rPr>
              <a:t>Revisiting Concepts from the Lecture</a:t>
            </a:r>
            <a:endParaRPr lang="en-US" sz="2800" b="1" dirty="0">
              <a:solidFill>
                <a:srgbClr val="000000"/>
              </a:solidFill>
              <a:latin typeface="Arial Narrow" panose="020B0604020202020204" pitchFamily="34" charset="0"/>
              <a:cs typeface="Arial Narrow" panose="020B0604020202020204" pitchFamily="34" charset="0"/>
            </a:endParaRPr>
          </a:p>
        </p:txBody>
      </p:sp>
      <p:sp>
        <p:nvSpPr>
          <p:cNvPr id="13" name="TextBox 10">
            <a:extLst>
              <a:ext uri="{FF2B5EF4-FFF2-40B4-BE49-F238E27FC236}">
                <a16:creationId xmlns:a16="http://schemas.microsoft.com/office/drawing/2014/main" id="{D3CEAC30-C1B1-9741-98BA-4B43A88B6FCB}"/>
              </a:ext>
            </a:extLst>
          </p:cNvPr>
          <p:cNvSpPr txBox="1"/>
          <p:nvPr/>
        </p:nvSpPr>
        <p:spPr>
          <a:xfrm>
            <a:off x="1991544" y="3068960"/>
            <a:ext cx="5323893" cy="523220"/>
          </a:xfrm>
          <a:prstGeom prst="rect">
            <a:avLst/>
          </a:prstGeom>
          <a:noFill/>
        </p:spPr>
        <p:txBody>
          <a:bodyPr wrap="none" rtlCol="0">
            <a:spAutoFit/>
          </a:bodyPr>
          <a:lstStyle/>
          <a:p>
            <a:r>
              <a:rPr lang="en-US" sz="2800" dirty="0">
                <a:solidFill>
                  <a:srgbClr val="000000"/>
                </a:solidFill>
                <a:latin typeface="Arial Narrow" panose="020B0604020202020204" pitchFamily="34" charset="0"/>
                <a:cs typeface="Arial Narrow" panose="020B0604020202020204" pitchFamily="34" charset="0"/>
              </a:rPr>
              <a:t>Calculating Linear Decision Boundaries</a:t>
            </a:r>
          </a:p>
        </p:txBody>
      </p:sp>
      <p:sp>
        <p:nvSpPr>
          <p:cNvPr id="7" name="TextBox 391">
            <a:extLst>
              <a:ext uri="{FF2B5EF4-FFF2-40B4-BE49-F238E27FC236}">
                <a16:creationId xmlns:a16="http://schemas.microsoft.com/office/drawing/2014/main" id="{0AC3B067-8836-8E42-92BC-F47C6B262E3D}"/>
              </a:ext>
            </a:extLst>
          </p:cNvPr>
          <p:cNvSpPr txBox="1"/>
          <p:nvPr/>
        </p:nvSpPr>
        <p:spPr>
          <a:xfrm>
            <a:off x="654452" y="3722391"/>
            <a:ext cx="793033" cy="1107996"/>
          </a:xfrm>
          <a:prstGeom prst="rect">
            <a:avLst/>
          </a:prstGeom>
          <a:noFill/>
        </p:spPr>
        <p:txBody>
          <a:bodyPr wrap="square" rtlCol="0">
            <a:spAutoFit/>
          </a:bodyPr>
          <a:lstStyle/>
          <a:p>
            <a:r>
              <a:rPr lang="en-US" sz="6600" dirty="0">
                <a:solidFill>
                  <a:srgbClr val="457993"/>
                </a:solidFill>
                <a:latin typeface="Arial Narrow" panose="020B0604020202020204" pitchFamily="34" charset="0"/>
                <a:cs typeface="Arial Narrow" panose="020B0604020202020204" pitchFamily="34" charset="0"/>
              </a:rPr>
              <a:t>III </a:t>
            </a:r>
          </a:p>
        </p:txBody>
      </p:sp>
      <p:sp>
        <p:nvSpPr>
          <p:cNvPr id="8" name="TextBox 10">
            <a:extLst>
              <a:ext uri="{FF2B5EF4-FFF2-40B4-BE49-F238E27FC236}">
                <a16:creationId xmlns:a16="http://schemas.microsoft.com/office/drawing/2014/main" id="{3E6CB564-6501-974A-B288-7C6F81E57439}"/>
              </a:ext>
            </a:extLst>
          </p:cNvPr>
          <p:cNvSpPr txBox="1"/>
          <p:nvPr/>
        </p:nvSpPr>
        <p:spPr>
          <a:xfrm>
            <a:off x="1991544" y="4014779"/>
            <a:ext cx="5661422" cy="523220"/>
          </a:xfrm>
          <a:prstGeom prst="rect">
            <a:avLst/>
          </a:prstGeom>
          <a:noFill/>
        </p:spPr>
        <p:txBody>
          <a:bodyPr wrap="square" rtlCol="0">
            <a:spAutoFit/>
          </a:bodyPr>
          <a:lstStyle/>
          <a:p>
            <a:r>
              <a:rPr lang="en-US" sz="2800" dirty="0">
                <a:solidFill>
                  <a:srgbClr val="000000"/>
                </a:solidFill>
                <a:latin typeface="Arial Narrow" panose="020B0604020202020204" pitchFamily="34" charset="0"/>
                <a:cs typeface="Arial Narrow" panose="020B0604020202020204" pitchFamily="34" charset="0"/>
              </a:rPr>
              <a:t>Programming</a:t>
            </a:r>
            <a:endParaRPr lang="en-US" sz="2800" b="1" dirty="0">
              <a:solidFill>
                <a:srgbClr val="000000"/>
              </a:solidFill>
              <a:latin typeface="Arial Narrow" panose="020B0604020202020204" pitchFamily="34" charset="0"/>
              <a:cs typeface="Arial Narrow" panose="020B0604020202020204" pitchFamily="34" charset="0"/>
            </a:endParaRPr>
          </a:p>
        </p:txBody>
      </p:sp>
    </p:spTree>
    <p:extLst>
      <p:ext uri="{BB962C8B-B14F-4D97-AF65-F5344CB8AC3E}">
        <p14:creationId xmlns:p14="http://schemas.microsoft.com/office/powerpoint/2010/main" val="32337055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0305F05E-B583-4644-83CF-05251D86206E}"/>
              </a:ext>
            </a:extLst>
          </p:cNvPr>
          <p:cNvSpPr>
            <a:spLocks noGrp="1"/>
          </p:cNvSpPr>
          <p:nvPr>
            <p:ph type="body" sz="quarter" idx="11"/>
          </p:nvPr>
        </p:nvSpPr>
        <p:spPr/>
        <p:txBody>
          <a:bodyPr/>
          <a:lstStyle/>
          <a:p>
            <a:r>
              <a:rPr lang="de-DE" dirty="0" err="1"/>
              <a:t>Question</a:t>
            </a:r>
            <a:r>
              <a:rPr lang="de-DE" dirty="0"/>
              <a:t> 3.2: </a:t>
            </a:r>
            <a:r>
              <a:rPr lang="de-DE" dirty="0" err="1"/>
              <a:t>Perceptron</a:t>
            </a:r>
            <a:r>
              <a:rPr lang="de-DE" dirty="0"/>
              <a:t> </a:t>
            </a:r>
            <a:r>
              <a:rPr lang="de-DE" dirty="0" err="1"/>
              <a:t>Algorithm</a:t>
            </a:r>
            <a:r>
              <a:rPr lang="de-DE" dirty="0"/>
              <a:t> </a:t>
            </a:r>
          </a:p>
        </p:txBody>
      </p:sp>
      <p:sp>
        <p:nvSpPr>
          <p:cNvPr id="3" name="Textplatzhalter 2">
            <a:extLst>
              <a:ext uri="{FF2B5EF4-FFF2-40B4-BE49-F238E27FC236}">
                <a16:creationId xmlns:a16="http://schemas.microsoft.com/office/drawing/2014/main" id="{7813DE98-74F3-E64D-817B-2E9FA3E643A7}"/>
              </a:ext>
            </a:extLst>
          </p:cNvPr>
          <p:cNvSpPr>
            <a:spLocks noGrp="1"/>
          </p:cNvSpPr>
          <p:nvPr>
            <p:ph type="body" sz="quarter" idx="12"/>
          </p:nvPr>
        </p:nvSpPr>
        <p:spPr>
          <a:xfrm>
            <a:off x="534988" y="260648"/>
            <a:ext cx="11089307" cy="346349"/>
          </a:xfrm>
        </p:spPr>
        <p:txBody>
          <a:bodyPr/>
          <a:lstStyle/>
          <a:p>
            <a:r>
              <a:rPr lang="de-DE" dirty="0" err="1"/>
              <a:t>Revisit</a:t>
            </a:r>
            <a:r>
              <a:rPr lang="de-DE" dirty="0"/>
              <a:t> </a:t>
            </a:r>
            <a:r>
              <a:rPr lang="de-DE" dirty="0" err="1"/>
              <a:t>Concepts</a:t>
            </a:r>
            <a:endParaRPr lang="de-DE" dirty="0"/>
          </a:p>
        </p:txBody>
      </p:sp>
      <p:sp>
        <p:nvSpPr>
          <p:cNvPr id="5" name="Textfeld 4">
            <a:extLst>
              <a:ext uri="{FF2B5EF4-FFF2-40B4-BE49-F238E27FC236}">
                <a16:creationId xmlns:a16="http://schemas.microsoft.com/office/drawing/2014/main" id="{D76C25E9-B62C-C74D-A7E4-5D13F63F692D}"/>
              </a:ext>
            </a:extLst>
          </p:cNvPr>
          <p:cNvSpPr txBox="1"/>
          <p:nvPr/>
        </p:nvSpPr>
        <p:spPr>
          <a:xfrm>
            <a:off x="6744072" y="1538034"/>
            <a:ext cx="4029731" cy="338554"/>
          </a:xfrm>
          <a:prstGeom prst="rect">
            <a:avLst/>
          </a:prstGeom>
          <a:noFill/>
        </p:spPr>
        <p:txBody>
          <a:bodyPr wrap="square" rtlCol="0">
            <a:spAutoFit/>
          </a:bodyPr>
          <a:lstStyle/>
          <a:p>
            <a:r>
              <a:rPr lang="en-US" sz="1600" dirty="0">
                <a:latin typeface="Arial Narrow" panose="020B0604020202020204" pitchFamily="34" charset="0"/>
                <a:cs typeface="Arial Narrow" panose="020B0604020202020204" pitchFamily="34" charset="0"/>
              </a:rPr>
              <a:t>Explain how the perceptron algorithm works.</a:t>
            </a:r>
          </a:p>
        </p:txBody>
      </p:sp>
      <p:pic>
        <p:nvPicPr>
          <p:cNvPr id="6" name="Grafik 5">
            <a:extLst>
              <a:ext uri="{FF2B5EF4-FFF2-40B4-BE49-F238E27FC236}">
                <a16:creationId xmlns:a16="http://schemas.microsoft.com/office/drawing/2014/main" id="{7D15DFD3-4371-A041-8134-38E8047E0041}"/>
              </a:ext>
            </a:extLst>
          </p:cNvPr>
          <p:cNvPicPr>
            <a:picLocks noChangeAspect="1"/>
          </p:cNvPicPr>
          <p:nvPr/>
        </p:nvPicPr>
        <p:blipFill>
          <a:blip r:embed="rId2"/>
          <a:stretch>
            <a:fillRect/>
          </a:stretch>
        </p:blipFill>
        <p:spPr>
          <a:xfrm>
            <a:off x="980459" y="1734024"/>
            <a:ext cx="5118472" cy="3191774"/>
          </a:xfrm>
          <a:prstGeom prst="rect">
            <a:avLst/>
          </a:prstGeom>
        </p:spPr>
      </p:pic>
      <p:pic>
        <p:nvPicPr>
          <p:cNvPr id="7" name="Grafik 6">
            <a:extLst>
              <a:ext uri="{FF2B5EF4-FFF2-40B4-BE49-F238E27FC236}">
                <a16:creationId xmlns:a16="http://schemas.microsoft.com/office/drawing/2014/main" id="{A767E2C3-5B45-C940-9327-74373B2AAD66}"/>
              </a:ext>
            </a:extLst>
          </p:cNvPr>
          <p:cNvPicPr>
            <a:picLocks noChangeAspect="1"/>
          </p:cNvPicPr>
          <p:nvPr/>
        </p:nvPicPr>
        <p:blipFill>
          <a:blip r:embed="rId3"/>
          <a:stretch>
            <a:fillRect/>
          </a:stretch>
        </p:blipFill>
        <p:spPr>
          <a:xfrm>
            <a:off x="6770603" y="2724885"/>
            <a:ext cx="4895208" cy="1210051"/>
          </a:xfrm>
          <a:prstGeom prst="rect">
            <a:avLst/>
          </a:prstGeom>
        </p:spPr>
      </p:pic>
      <p:sp>
        <p:nvSpPr>
          <p:cNvPr id="8" name="Textfeld 7">
            <a:extLst>
              <a:ext uri="{FF2B5EF4-FFF2-40B4-BE49-F238E27FC236}">
                <a16:creationId xmlns:a16="http://schemas.microsoft.com/office/drawing/2014/main" id="{F17708DA-6791-7942-AC00-A31AB8432841}"/>
              </a:ext>
            </a:extLst>
          </p:cNvPr>
          <p:cNvSpPr txBox="1"/>
          <p:nvPr/>
        </p:nvSpPr>
        <p:spPr>
          <a:xfrm>
            <a:off x="545124" y="6031523"/>
            <a:ext cx="5410455" cy="253916"/>
          </a:xfrm>
          <a:prstGeom prst="rect">
            <a:avLst/>
          </a:prstGeom>
          <a:noFill/>
        </p:spPr>
        <p:txBody>
          <a:bodyPr wrap="none" rtlCol="0">
            <a:spAutoFit/>
          </a:bodyPr>
          <a:lstStyle/>
          <a:p>
            <a:r>
              <a:rPr lang="en-US" sz="1050" dirty="0">
                <a:solidFill>
                  <a:schemeClr val="bg1">
                    <a:lumMod val="65000"/>
                  </a:schemeClr>
                </a:solidFill>
              </a:rPr>
              <a:t>Source: https://</a:t>
            </a:r>
            <a:r>
              <a:rPr lang="en-US" sz="1050" dirty="0" err="1">
                <a:solidFill>
                  <a:schemeClr val="bg1">
                    <a:lumMod val="65000"/>
                  </a:schemeClr>
                </a:solidFill>
              </a:rPr>
              <a:t>www.mathematik.uni-muenchen.de</a:t>
            </a:r>
            <a:r>
              <a:rPr lang="en-US" sz="1050" dirty="0">
                <a:solidFill>
                  <a:schemeClr val="bg1">
                    <a:lumMod val="65000"/>
                  </a:schemeClr>
                </a:solidFill>
              </a:rPr>
              <a:t>/%7Edeckert/teaching/SS18/sec-</a:t>
            </a:r>
            <a:r>
              <a:rPr lang="en-US" sz="1050" dirty="0" err="1">
                <a:solidFill>
                  <a:schemeClr val="bg1">
                    <a:lumMod val="65000"/>
                  </a:schemeClr>
                </a:solidFill>
              </a:rPr>
              <a:t>steps.html</a:t>
            </a:r>
            <a:endParaRPr lang="en-US" sz="1050" dirty="0">
              <a:solidFill>
                <a:schemeClr val="bg1">
                  <a:lumMod val="65000"/>
                </a:schemeClr>
              </a:solidFill>
            </a:endParaRPr>
          </a:p>
        </p:txBody>
      </p:sp>
      <p:sp>
        <p:nvSpPr>
          <p:cNvPr id="9" name="Textfeld 8">
            <a:extLst>
              <a:ext uri="{FF2B5EF4-FFF2-40B4-BE49-F238E27FC236}">
                <a16:creationId xmlns:a16="http://schemas.microsoft.com/office/drawing/2014/main" id="{D9ED39CE-528D-A842-BE3C-B9DB29EFC8FC}"/>
              </a:ext>
            </a:extLst>
          </p:cNvPr>
          <p:cNvSpPr txBox="1"/>
          <p:nvPr/>
        </p:nvSpPr>
        <p:spPr>
          <a:xfrm>
            <a:off x="6704061" y="2330202"/>
            <a:ext cx="4320481" cy="338554"/>
          </a:xfrm>
          <a:prstGeom prst="rect">
            <a:avLst/>
          </a:prstGeom>
          <a:noFill/>
        </p:spPr>
        <p:txBody>
          <a:bodyPr wrap="square" rtlCol="0">
            <a:spAutoFit/>
          </a:bodyPr>
          <a:lstStyle/>
          <a:p>
            <a:r>
              <a:rPr lang="en-US" sz="1600" b="1" dirty="0">
                <a:solidFill>
                  <a:schemeClr val="accent6">
                    <a:lumMod val="75000"/>
                  </a:schemeClr>
                </a:solidFill>
                <a:latin typeface="Arial Narrow" panose="020B0604020202020204" pitchFamily="34" charset="0"/>
                <a:cs typeface="Arial Narrow" panose="020B0604020202020204" pitchFamily="34" charset="0"/>
              </a:rPr>
              <a:t>Prerequisites</a:t>
            </a:r>
            <a:r>
              <a:rPr lang="en-US" sz="1600" dirty="0">
                <a:solidFill>
                  <a:schemeClr val="accent6">
                    <a:lumMod val="75000"/>
                  </a:schemeClr>
                </a:solidFill>
                <a:latin typeface="Arial Narrow" panose="020B0604020202020204" pitchFamily="34" charset="0"/>
                <a:cs typeface="Arial Narrow" panose="020B0604020202020204" pitchFamily="34" charset="0"/>
              </a:rPr>
              <a:t>:</a:t>
            </a:r>
          </a:p>
        </p:txBody>
      </p:sp>
    </p:spTree>
    <p:extLst>
      <p:ext uri="{BB962C8B-B14F-4D97-AF65-F5344CB8AC3E}">
        <p14:creationId xmlns:p14="http://schemas.microsoft.com/office/powerpoint/2010/main" val="2989739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393">
            <a:extLst>
              <a:ext uri="{FF2B5EF4-FFF2-40B4-BE49-F238E27FC236}">
                <a16:creationId xmlns:a16="http://schemas.microsoft.com/office/drawing/2014/main" id="{3E9083A1-A136-D245-A4AD-3F75C99E5FB0}"/>
              </a:ext>
            </a:extLst>
          </p:cNvPr>
          <p:cNvSpPr/>
          <p:nvPr/>
        </p:nvSpPr>
        <p:spPr>
          <a:xfrm>
            <a:off x="539544" y="1712348"/>
            <a:ext cx="11114087" cy="1031052"/>
          </a:xfrm>
          <a:prstGeom prst="rect">
            <a:avLst/>
          </a:prstGeom>
          <a:solidFill>
            <a:srgbClr val="457993">
              <a:lumMod val="20000"/>
              <a:lumOff val="8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panose="020F0502020204030204"/>
              <a:ea typeface="+mn-ea"/>
              <a:cs typeface="+mn-cs"/>
            </a:endParaRPr>
          </a:p>
        </p:txBody>
      </p:sp>
      <p:sp>
        <p:nvSpPr>
          <p:cNvPr id="10" name="TextBox 7">
            <a:extLst>
              <a:ext uri="{FF2B5EF4-FFF2-40B4-BE49-F238E27FC236}">
                <a16:creationId xmlns:a16="http://schemas.microsoft.com/office/drawing/2014/main" id="{6AF2F257-F52D-CF42-90A7-73FAD10CCD2C}"/>
              </a:ext>
            </a:extLst>
          </p:cNvPr>
          <p:cNvSpPr txBox="1"/>
          <p:nvPr/>
        </p:nvSpPr>
        <p:spPr>
          <a:xfrm>
            <a:off x="1043955" y="1668576"/>
            <a:ext cx="377026" cy="1107996"/>
          </a:xfrm>
          <a:prstGeom prst="rect">
            <a:avLst/>
          </a:prstGeom>
          <a:noFill/>
        </p:spPr>
        <p:txBody>
          <a:bodyPr wrap="none" rtlCol="0">
            <a:spAutoFit/>
          </a:bodyPr>
          <a:lstStyle/>
          <a:p>
            <a:r>
              <a:rPr lang="en-US" sz="6600" dirty="0">
                <a:solidFill>
                  <a:srgbClr val="457993"/>
                </a:solidFill>
                <a:latin typeface="Arial Narrow" panose="020B0604020202020204" pitchFamily="34" charset="0"/>
                <a:cs typeface="Arial Narrow" panose="020B0604020202020204" pitchFamily="34" charset="0"/>
              </a:rPr>
              <a:t>I</a:t>
            </a:r>
          </a:p>
        </p:txBody>
      </p:sp>
      <p:sp>
        <p:nvSpPr>
          <p:cNvPr id="11" name="TextBox 391">
            <a:extLst>
              <a:ext uri="{FF2B5EF4-FFF2-40B4-BE49-F238E27FC236}">
                <a16:creationId xmlns:a16="http://schemas.microsoft.com/office/drawing/2014/main" id="{26C3BE23-6450-E44A-A401-44063736B399}"/>
              </a:ext>
            </a:extLst>
          </p:cNvPr>
          <p:cNvSpPr txBox="1"/>
          <p:nvPr/>
        </p:nvSpPr>
        <p:spPr>
          <a:xfrm>
            <a:off x="851594" y="2776572"/>
            <a:ext cx="569387" cy="1107996"/>
          </a:xfrm>
          <a:prstGeom prst="rect">
            <a:avLst/>
          </a:prstGeom>
          <a:noFill/>
        </p:spPr>
        <p:txBody>
          <a:bodyPr wrap="none" rtlCol="0">
            <a:spAutoFit/>
          </a:bodyPr>
          <a:lstStyle/>
          <a:p>
            <a:r>
              <a:rPr lang="en-US" sz="6600" dirty="0">
                <a:solidFill>
                  <a:srgbClr val="457993"/>
                </a:solidFill>
                <a:latin typeface="Arial Narrow" panose="020B0604020202020204" pitchFamily="34" charset="0"/>
                <a:cs typeface="Arial Narrow" panose="020B0604020202020204" pitchFamily="34" charset="0"/>
              </a:rPr>
              <a:t>II</a:t>
            </a:r>
          </a:p>
        </p:txBody>
      </p:sp>
      <p:sp>
        <p:nvSpPr>
          <p:cNvPr id="12" name="TextBox 9">
            <a:extLst>
              <a:ext uri="{FF2B5EF4-FFF2-40B4-BE49-F238E27FC236}">
                <a16:creationId xmlns:a16="http://schemas.microsoft.com/office/drawing/2014/main" id="{DBD6576F-39DC-1C4F-8D7D-EA4C43070EC7}"/>
              </a:ext>
            </a:extLst>
          </p:cNvPr>
          <p:cNvSpPr txBox="1"/>
          <p:nvPr/>
        </p:nvSpPr>
        <p:spPr>
          <a:xfrm>
            <a:off x="1991544" y="1928787"/>
            <a:ext cx="5011308" cy="523220"/>
          </a:xfrm>
          <a:prstGeom prst="rect">
            <a:avLst/>
          </a:prstGeom>
          <a:noFill/>
        </p:spPr>
        <p:txBody>
          <a:bodyPr wrap="none" rtlCol="0">
            <a:spAutoFit/>
          </a:bodyPr>
          <a:lstStyle/>
          <a:p>
            <a:r>
              <a:rPr lang="en-US" sz="2800" dirty="0">
                <a:solidFill>
                  <a:srgbClr val="000000"/>
                </a:solidFill>
                <a:latin typeface="Arial Narrow" panose="020B0604020202020204" pitchFamily="34" charset="0"/>
                <a:cs typeface="Arial Narrow" panose="020B0604020202020204" pitchFamily="34" charset="0"/>
              </a:rPr>
              <a:t>Revisiting Concepts from the Lecture</a:t>
            </a:r>
            <a:endParaRPr lang="en-US" sz="2800" b="1" dirty="0">
              <a:solidFill>
                <a:srgbClr val="000000"/>
              </a:solidFill>
              <a:latin typeface="Arial Narrow" panose="020B0604020202020204" pitchFamily="34" charset="0"/>
              <a:cs typeface="Arial Narrow" panose="020B0604020202020204" pitchFamily="34" charset="0"/>
            </a:endParaRPr>
          </a:p>
        </p:txBody>
      </p:sp>
      <p:sp>
        <p:nvSpPr>
          <p:cNvPr id="13" name="TextBox 10">
            <a:extLst>
              <a:ext uri="{FF2B5EF4-FFF2-40B4-BE49-F238E27FC236}">
                <a16:creationId xmlns:a16="http://schemas.microsoft.com/office/drawing/2014/main" id="{D3CEAC30-C1B1-9741-98BA-4B43A88B6FCB}"/>
              </a:ext>
            </a:extLst>
          </p:cNvPr>
          <p:cNvSpPr txBox="1"/>
          <p:nvPr/>
        </p:nvSpPr>
        <p:spPr>
          <a:xfrm>
            <a:off x="1991544" y="3068960"/>
            <a:ext cx="5323893" cy="523220"/>
          </a:xfrm>
          <a:prstGeom prst="rect">
            <a:avLst/>
          </a:prstGeom>
          <a:noFill/>
        </p:spPr>
        <p:txBody>
          <a:bodyPr wrap="none" rtlCol="0">
            <a:spAutoFit/>
          </a:bodyPr>
          <a:lstStyle/>
          <a:p>
            <a:r>
              <a:rPr lang="en-US" sz="2800" dirty="0">
                <a:solidFill>
                  <a:srgbClr val="000000"/>
                </a:solidFill>
                <a:latin typeface="Arial Narrow" panose="020B0604020202020204" pitchFamily="34" charset="0"/>
                <a:cs typeface="Arial Narrow" panose="020B0604020202020204" pitchFamily="34" charset="0"/>
              </a:rPr>
              <a:t>Calculating Linear Decision Boundaries</a:t>
            </a:r>
          </a:p>
        </p:txBody>
      </p:sp>
      <p:sp>
        <p:nvSpPr>
          <p:cNvPr id="7" name="TextBox 391">
            <a:extLst>
              <a:ext uri="{FF2B5EF4-FFF2-40B4-BE49-F238E27FC236}">
                <a16:creationId xmlns:a16="http://schemas.microsoft.com/office/drawing/2014/main" id="{0AC3B067-8836-8E42-92BC-F47C6B262E3D}"/>
              </a:ext>
            </a:extLst>
          </p:cNvPr>
          <p:cNvSpPr txBox="1"/>
          <p:nvPr/>
        </p:nvSpPr>
        <p:spPr>
          <a:xfrm>
            <a:off x="654452" y="3722391"/>
            <a:ext cx="793033" cy="1107996"/>
          </a:xfrm>
          <a:prstGeom prst="rect">
            <a:avLst/>
          </a:prstGeom>
          <a:noFill/>
        </p:spPr>
        <p:txBody>
          <a:bodyPr wrap="square" rtlCol="0">
            <a:spAutoFit/>
          </a:bodyPr>
          <a:lstStyle/>
          <a:p>
            <a:r>
              <a:rPr lang="en-US" sz="6600" dirty="0">
                <a:solidFill>
                  <a:srgbClr val="457993"/>
                </a:solidFill>
                <a:latin typeface="Arial Narrow" panose="020B0604020202020204" pitchFamily="34" charset="0"/>
                <a:cs typeface="Arial Narrow" panose="020B0604020202020204" pitchFamily="34" charset="0"/>
              </a:rPr>
              <a:t>III </a:t>
            </a:r>
          </a:p>
        </p:txBody>
      </p:sp>
      <p:sp>
        <p:nvSpPr>
          <p:cNvPr id="8" name="TextBox 10">
            <a:extLst>
              <a:ext uri="{FF2B5EF4-FFF2-40B4-BE49-F238E27FC236}">
                <a16:creationId xmlns:a16="http://schemas.microsoft.com/office/drawing/2014/main" id="{3E6CB564-6501-974A-B288-7C6F81E57439}"/>
              </a:ext>
            </a:extLst>
          </p:cNvPr>
          <p:cNvSpPr txBox="1"/>
          <p:nvPr/>
        </p:nvSpPr>
        <p:spPr>
          <a:xfrm>
            <a:off x="1991544" y="4014779"/>
            <a:ext cx="5661422" cy="523220"/>
          </a:xfrm>
          <a:prstGeom prst="rect">
            <a:avLst/>
          </a:prstGeom>
          <a:noFill/>
        </p:spPr>
        <p:txBody>
          <a:bodyPr wrap="square" rtlCol="0">
            <a:spAutoFit/>
          </a:bodyPr>
          <a:lstStyle/>
          <a:p>
            <a:r>
              <a:rPr lang="en-US" sz="2800" dirty="0">
                <a:solidFill>
                  <a:srgbClr val="000000"/>
                </a:solidFill>
                <a:latin typeface="Arial Narrow" panose="020B0604020202020204" pitchFamily="34" charset="0"/>
                <a:cs typeface="Arial Narrow" panose="020B0604020202020204" pitchFamily="34" charset="0"/>
              </a:rPr>
              <a:t>Programming</a:t>
            </a:r>
            <a:endParaRPr lang="en-US" sz="2800" b="1" dirty="0">
              <a:solidFill>
                <a:srgbClr val="000000"/>
              </a:solidFill>
              <a:latin typeface="Arial Narrow" panose="020B0604020202020204" pitchFamily="34" charset="0"/>
              <a:cs typeface="Arial Narrow" panose="020B0604020202020204" pitchFamily="34" charset="0"/>
            </a:endParaRPr>
          </a:p>
        </p:txBody>
      </p:sp>
    </p:spTree>
    <p:extLst>
      <p:ext uri="{BB962C8B-B14F-4D97-AF65-F5344CB8AC3E}">
        <p14:creationId xmlns:p14="http://schemas.microsoft.com/office/powerpoint/2010/main" val="2289150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0305F05E-B583-4644-83CF-05251D86206E}"/>
              </a:ext>
            </a:extLst>
          </p:cNvPr>
          <p:cNvSpPr>
            <a:spLocks noGrp="1"/>
          </p:cNvSpPr>
          <p:nvPr>
            <p:ph type="body" sz="quarter" idx="11"/>
          </p:nvPr>
        </p:nvSpPr>
        <p:spPr/>
        <p:txBody>
          <a:bodyPr/>
          <a:lstStyle/>
          <a:p>
            <a:r>
              <a:rPr lang="de-DE" dirty="0" err="1"/>
              <a:t>Question</a:t>
            </a:r>
            <a:r>
              <a:rPr lang="de-DE" dirty="0"/>
              <a:t> 3.2: </a:t>
            </a:r>
            <a:r>
              <a:rPr lang="de-DE" dirty="0" err="1"/>
              <a:t>Perceptron</a:t>
            </a:r>
            <a:r>
              <a:rPr lang="de-DE" dirty="0"/>
              <a:t> </a:t>
            </a:r>
            <a:r>
              <a:rPr lang="de-DE" dirty="0" err="1"/>
              <a:t>Algorithm</a:t>
            </a:r>
            <a:r>
              <a:rPr lang="de-DE" dirty="0"/>
              <a:t> </a:t>
            </a:r>
          </a:p>
        </p:txBody>
      </p:sp>
      <p:sp>
        <p:nvSpPr>
          <p:cNvPr id="3" name="Textplatzhalter 2">
            <a:extLst>
              <a:ext uri="{FF2B5EF4-FFF2-40B4-BE49-F238E27FC236}">
                <a16:creationId xmlns:a16="http://schemas.microsoft.com/office/drawing/2014/main" id="{7813DE98-74F3-E64D-817B-2E9FA3E643A7}"/>
              </a:ext>
            </a:extLst>
          </p:cNvPr>
          <p:cNvSpPr>
            <a:spLocks noGrp="1"/>
          </p:cNvSpPr>
          <p:nvPr>
            <p:ph type="body" sz="quarter" idx="12"/>
          </p:nvPr>
        </p:nvSpPr>
        <p:spPr>
          <a:xfrm>
            <a:off x="534988" y="260648"/>
            <a:ext cx="11089307" cy="346349"/>
          </a:xfrm>
        </p:spPr>
        <p:txBody>
          <a:bodyPr/>
          <a:lstStyle/>
          <a:p>
            <a:r>
              <a:rPr lang="de-DE" dirty="0" err="1"/>
              <a:t>Revisit</a:t>
            </a:r>
            <a:r>
              <a:rPr lang="de-DE" dirty="0"/>
              <a:t> </a:t>
            </a:r>
            <a:r>
              <a:rPr lang="de-DE" dirty="0" err="1"/>
              <a:t>Concepts</a:t>
            </a:r>
            <a:endParaRPr lang="de-DE" dirty="0"/>
          </a:p>
        </p:txBody>
      </p:sp>
      <p:sp>
        <p:nvSpPr>
          <p:cNvPr id="8" name="Textfeld 7">
            <a:extLst>
              <a:ext uri="{FF2B5EF4-FFF2-40B4-BE49-F238E27FC236}">
                <a16:creationId xmlns:a16="http://schemas.microsoft.com/office/drawing/2014/main" id="{F17708DA-6791-7942-AC00-A31AB8432841}"/>
              </a:ext>
            </a:extLst>
          </p:cNvPr>
          <p:cNvSpPr txBox="1"/>
          <p:nvPr/>
        </p:nvSpPr>
        <p:spPr>
          <a:xfrm>
            <a:off x="545124" y="6031523"/>
            <a:ext cx="5410455" cy="253916"/>
          </a:xfrm>
          <a:prstGeom prst="rect">
            <a:avLst/>
          </a:prstGeom>
          <a:noFill/>
        </p:spPr>
        <p:txBody>
          <a:bodyPr wrap="none" rtlCol="0">
            <a:spAutoFit/>
          </a:bodyPr>
          <a:lstStyle/>
          <a:p>
            <a:r>
              <a:rPr lang="en-US" sz="1050" dirty="0">
                <a:solidFill>
                  <a:schemeClr val="bg1">
                    <a:lumMod val="65000"/>
                  </a:schemeClr>
                </a:solidFill>
              </a:rPr>
              <a:t>Source: https://</a:t>
            </a:r>
            <a:r>
              <a:rPr lang="en-US" sz="1050" dirty="0" err="1">
                <a:solidFill>
                  <a:schemeClr val="bg1">
                    <a:lumMod val="65000"/>
                  </a:schemeClr>
                </a:solidFill>
              </a:rPr>
              <a:t>www.mathematik.uni-muenchen.de</a:t>
            </a:r>
            <a:r>
              <a:rPr lang="en-US" sz="1050" dirty="0">
                <a:solidFill>
                  <a:schemeClr val="bg1">
                    <a:lumMod val="65000"/>
                  </a:schemeClr>
                </a:solidFill>
              </a:rPr>
              <a:t>/%7Edeckert/teaching/SS18/sec-</a:t>
            </a:r>
            <a:r>
              <a:rPr lang="en-US" sz="1050" dirty="0" err="1">
                <a:solidFill>
                  <a:schemeClr val="bg1">
                    <a:lumMod val="65000"/>
                  </a:schemeClr>
                </a:solidFill>
              </a:rPr>
              <a:t>steps.html</a:t>
            </a:r>
            <a:endParaRPr lang="en-US" sz="1050" dirty="0">
              <a:solidFill>
                <a:schemeClr val="bg1">
                  <a:lumMod val="65000"/>
                </a:schemeClr>
              </a:solidFill>
            </a:endParaRPr>
          </a:p>
        </p:txBody>
      </p:sp>
      <p:pic>
        <p:nvPicPr>
          <p:cNvPr id="4" name="Grafik 3">
            <a:extLst>
              <a:ext uri="{FF2B5EF4-FFF2-40B4-BE49-F238E27FC236}">
                <a16:creationId xmlns:a16="http://schemas.microsoft.com/office/drawing/2014/main" id="{1AC2AEB3-3FC0-E24A-88A7-4FAB83158E31}"/>
              </a:ext>
            </a:extLst>
          </p:cNvPr>
          <p:cNvPicPr>
            <a:picLocks noChangeAspect="1"/>
          </p:cNvPicPr>
          <p:nvPr/>
        </p:nvPicPr>
        <p:blipFill>
          <a:blip r:embed="rId2"/>
          <a:stretch>
            <a:fillRect/>
          </a:stretch>
        </p:blipFill>
        <p:spPr>
          <a:xfrm>
            <a:off x="1825824" y="1888672"/>
            <a:ext cx="9126336" cy="3380538"/>
          </a:xfrm>
          <a:prstGeom prst="rect">
            <a:avLst/>
          </a:prstGeom>
        </p:spPr>
      </p:pic>
      <p:sp>
        <p:nvSpPr>
          <p:cNvPr id="10" name="Textfeld 9">
            <a:extLst>
              <a:ext uri="{FF2B5EF4-FFF2-40B4-BE49-F238E27FC236}">
                <a16:creationId xmlns:a16="http://schemas.microsoft.com/office/drawing/2014/main" id="{2BF3541F-8625-8347-9AE0-F8A9233A2FB7}"/>
              </a:ext>
            </a:extLst>
          </p:cNvPr>
          <p:cNvSpPr txBox="1"/>
          <p:nvPr/>
        </p:nvSpPr>
        <p:spPr>
          <a:xfrm>
            <a:off x="1751061" y="1472952"/>
            <a:ext cx="4320481" cy="338554"/>
          </a:xfrm>
          <a:prstGeom prst="rect">
            <a:avLst/>
          </a:prstGeom>
          <a:noFill/>
        </p:spPr>
        <p:txBody>
          <a:bodyPr wrap="square" rtlCol="0">
            <a:spAutoFit/>
          </a:bodyPr>
          <a:lstStyle/>
          <a:p>
            <a:r>
              <a:rPr lang="en-US" sz="1600" b="1" dirty="0">
                <a:solidFill>
                  <a:schemeClr val="accent6">
                    <a:lumMod val="75000"/>
                  </a:schemeClr>
                </a:solidFill>
                <a:latin typeface="Arial Narrow" panose="020B0604020202020204" pitchFamily="34" charset="0"/>
                <a:cs typeface="Arial Narrow" panose="020B0604020202020204" pitchFamily="34" charset="0"/>
              </a:rPr>
              <a:t>Objective</a:t>
            </a:r>
            <a:r>
              <a:rPr lang="en-US" sz="1600" dirty="0">
                <a:solidFill>
                  <a:schemeClr val="accent6">
                    <a:lumMod val="75000"/>
                  </a:schemeClr>
                </a:solidFill>
                <a:latin typeface="Arial Narrow" panose="020B0604020202020204" pitchFamily="34" charset="0"/>
                <a:cs typeface="Arial Narrow" panose="020B0604020202020204" pitchFamily="34" charset="0"/>
              </a:rPr>
              <a:t>:</a:t>
            </a:r>
          </a:p>
        </p:txBody>
      </p:sp>
    </p:spTree>
    <p:extLst>
      <p:ext uri="{BB962C8B-B14F-4D97-AF65-F5344CB8AC3E}">
        <p14:creationId xmlns:p14="http://schemas.microsoft.com/office/powerpoint/2010/main" val="36975512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0305F05E-B583-4644-83CF-05251D86206E}"/>
              </a:ext>
            </a:extLst>
          </p:cNvPr>
          <p:cNvSpPr>
            <a:spLocks noGrp="1"/>
          </p:cNvSpPr>
          <p:nvPr>
            <p:ph type="body" sz="quarter" idx="11"/>
          </p:nvPr>
        </p:nvSpPr>
        <p:spPr/>
        <p:txBody>
          <a:bodyPr/>
          <a:lstStyle/>
          <a:p>
            <a:r>
              <a:rPr lang="de-DE" dirty="0" err="1"/>
              <a:t>Question</a:t>
            </a:r>
            <a:r>
              <a:rPr lang="de-DE" dirty="0"/>
              <a:t> 3.2: </a:t>
            </a:r>
            <a:r>
              <a:rPr lang="de-DE" dirty="0" err="1"/>
              <a:t>Perceptron</a:t>
            </a:r>
            <a:r>
              <a:rPr lang="de-DE" dirty="0"/>
              <a:t> </a:t>
            </a:r>
            <a:r>
              <a:rPr lang="de-DE" dirty="0" err="1"/>
              <a:t>Algorithm</a:t>
            </a:r>
            <a:r>
              <a:rPr lang="de-DE" dirty="0"/>
              <a:t> </a:t>
            </a:r>
          </a:p>
        </p:txBody>
      </p:sp>
      <p:sp>
        <p:nvSpPr>
          <p:cNvPr id="3" name="Textplatzhalter 2">
            <a:extLst>
              <a:ext uri="{FF2B5EF4-FFF2-40B4-BE49-F238E27FC236}">
                <a16:creationId xmlns:a16="http://schemas.microsoft.com/office/drawing/2014/main" id="{7813DE98-74F3-E64D-817B-2E9FA3E643A7}"/>
              </a:ext>
            </a:extLst>
          </p:cNvPr>
          <p:cNvSpPr>
            <a:spLocks noGrp="1"/>
          </p:cNvSpPr>
          <p:nvPr>
            <p:ph type="body" sz="quarter" idx="12"/>
          </p:nvPr>
        </p:nvSpPr>
        <p:spPr>
          <a:xfrm>
            <a:off x="534988" y="260648"/>
            <a:ext cx="11089307" cy="346349"/>
          </a:xfrm>
        </p:spPr>
        <p:txBody>
          <a:bodyPr/>
          <a:lstStyle/>
          <a:p>
            <a:r>
              <a:rPr lang="de-DE" dirty="0" err="1"/>
              <a:t>Revisit</a:t>
            </a:r>
            <a:r>
              <a:rPr lang="de-DE" dirty="0"/>
              <a:t> </a:t>
            </a:r>
            <a:r>
              <a:rPr lang="de-DE" dirty="0" err="1"/>
              <a:t>Concepts</a:t>
            </a:r>
            <a:endParaRPr lang="de-DE" dirty="0"/>
          </a:p>
        </p:txBody>
      </p:sp>
      <p:sp>
        <p:nvSpPr>
          <p:cNvPr id="8" name="Textfeld 7">
            <a:extLst>
              <a:ext uri="{FF2B5EF4-FFF2-40B4-BE49-F238E27FC236}">
                <a16:creationId xmlns:a16="http://schemas.microsoft.com/office/drawing/2014/main" id="{F17708DA-6791-7942-AC00-A31AB8432841}"/>
              </a:ext>
            </a:extLst>
          </p:cNvPr>
          <p:cNvSpPr txBox="1"/>
          <p:nvPr/>
        </p:nvSpPr>
        <p:spPr>
          <a:xfrm>
            <a:off x="545124" y="6031523"/>
            <a:ext cx="5410455" cy="253916"/>
          </a:xfrm>
          <a:prstGeom prst="rect">
            <a:avLst/>
          </a:prstGeom>
          <a:noFill/>
        </p:spPr>
        <p:txBody>
          <a:bodyPr wrap="none" rtlCol="0">
            <a:spAutoFit/>
          </a:bodyPr>
          <a:lstStyle/>
          <a:p>
            <a:r>
              <a:rPr lang="en-US" sz="1050" dirty="0">
                <a:solidFill>
                  <a:schemeClr val="bg1">
                    <a:lumMod val="65000"/>
                  </a:schemeClr>
                </a:solidFill>
              </a:rPr>
              <a:t>Source: https://</a:t>
            </a:r>
            <a:r>
              <a:rPr lang="en-US" sz="1050" dirty="0" err="1">
                <a:solidFill>
                  <a:schemeClr val="bg1">
                    <a:lumMod val="65000"/>
                  </a:schemeClr>
                </a:solidFill>
              </a:rPr>
              <a:t>www.mathematik.uni-muenchen.de</a:t>
            </a:r>
            <a:r>
              <a:rPr lang="en-US" sz="1050" dirty="0">
                <a:solidFill>
                  <a:schemeClr val="bg1">
                    <a:lumMod val="65000"/>
                  </a:schemeClr>
                </a:solidFill>
              </a:rPr>
              <a:t>/%7Edeckert/teaching/SS18/sec-</a:t>
            </a:r>
            <a:r>
              <a:rPr lang="en-US" sz="1050" dirty="0" err="1">
                <a:solidFill>
                  <a:schemeClr val="bg1">
                    <a:lumMod val="65000"/>
                  </a:schemeClr>
                </a:solidFill>
              </a:rPr>
              <a:t>steps.html</a:t>
            </a:r>
            <a:endParaRPr lang="en-US" sz="1050" dirty="0">
              <a:solidFill>
                <a:schemeClr val="bg1">
                  <a:lumMod val="65000"/>
                </a:schemeClr>
              </a:solidFill>
            </a:endParaRPr>
          </a:p>
        </p:txBody>
      </p:sp>
      <p:pic>
        <p:nvPicPr>
          <p:cNvPr id="4" name="Grafik 3">
            <a:extLst>
              <a:ext uri="{FF2B5EF4-FFF2-40B4-BE49-F238E27FC236}">
                <a16:creationId xmlns:a16="http://schemas.microsoft.com/office/drawing/2014/main" id="{1AC2AEB3-3FC0-E24A-88A7-4FAB83158E31}"/>
              </a:ext>
            </a:extLst>
          </p:cNvPr>
          <p:cNvPicPr>
            <a:picLocks noChangeAspect="1"/>
          </p:cNvPicPr>
          <p:nvPr/>
        </p:nvPicPr>
        <p:blipFill>
          <a:blip r:embed="rId2"/>
          <a:stretch>
            <a:fillRect/>
          </a:stretch>
        </p:blipFill>
        <p:spPr>
          <a:xfrm>
            <a:off x="1825824" y="1888672"/>
            <a:ext cx="9126336" cy="3380538"/>
          </a:xfrm>
          <a:prstGeom prst="rect">
            <a:avLst/>
          </a:prstGeom>
        </p:spPr>
      </p:pic>
      <p:sp>
        <p:nvSpPr>
          <p:cNvPr id="10" name="Textfeld 9">
            <a:extLst>
              <a:ext uri="{FF2B5EF4-FFF2-40B4-BE49-F238E27FC236}">
                <a16:creationId xmlns:a16="http://schemas.microsoft.com/office/drawing/2014/main" id="{2BF3541F-8625-8347-9AE0-F8A9233A2FB7}"/>
              </a:ext>
            </a:extLst>
          </p:cNvPr>
          <p:cNvSpPr txBox="1"/>
          <p:nvPr/>
        </p:nvSpPr>
        <p:spPr>
          <a:xfrm>
            <a:off x="1751061" y="1472952"/>
            <a:ext cx="4320481" cy="338554"/>
          </a:xfrm>
          <a:prstGeom prst="rect">
            <a:avLst/>
          </a:prstGeom>
          <a:noFill/>
        </p:spPr>
        <p:txBody>
          <a:bodyPr wrap="square" rtlCol="0">
            <a:spAutoFit/>
          </a:bodyPr>
          <a:lstStyle/>
          <a:p>
            <a:r>
              <a:rPr lang="en-US" sz="1600" b="1" dirty="0">
                <a:solidFill>
                  <a:schemeClr val="accent6">
                    <a:lumMod val="75000"/>
                  </a:schemeClr>
                </a:solidFill>
                <a:latin typeface="Arial Narrow" panose="020B0604020202020204" pitchFamily="34" charset="0"/>
                <a:cs typeface="Arial Narrow" panose="020B0604020202020204" pitchFamily="34" charset="0"/>
              </a:rPr>
              <a:t>Objective</a:t>
            </a:r>
            <a:r>
              <a:rPr lang="en-US" sz="1600" dirty="0">
                <a:solidFill>
                  <a:schemeClr val="accent6">
                    <a:lumMod val="75000"/>
                  </a:schemeClr>
                </a:solidFill>
                <a:latin typeface="Arial Narrow" panose="020B0604020202020204" pitchFamily="34" charset="0"/>
                <a:cs typeface="Arial Narrow" panose="020B0604020202020204" pitchFamily="34" charset="0"/>
              </a:rPr>
              <a:t>:</a:t>
            </a:r>
          </a:p>
        </p:txBody>
      </p:sp>
    </p:spTree>
    <p:extLst>
      <p:ext uri="{BB962C8B-B14F-4D97-AF65-F5344CB8AC3E}">
        <p14:creationId xmlns:p14="http://schemas.microsoft.com/office/powerpoint/2010/main" val="17142881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0305F05E-B583-4644-83CF-05251D86206E}"/>
              </a:ext>
            </a:extLst>
          </p:cNvPr>
          <p:cNvSpPr>
            <a:spLocks noGrp="1"/>
          </p:cNvSpPr>
          <p:nvPr>
            <p:ph type="body" sz="quarter" idx="11"/>
          </p:nvPr>
        </p:nvSpPr>
        <p:spPr/>
        <p:txBody>
          <a:bodyPr/>
          <a:lstStyle/>
          <a:p>
            <a:r>
              <a:rPr lang="de-DE" dirty="0" err="1"/>
              <a:t>Question</a:t>
            </a:r>
            <a:r>
              <a:rPr lang="de-DE" dirty="0"/>
              <a:t> 3.2: </a:t>
            </a:r>
            <a:r>
              <a:rPr lang="de-DE" dirty="0" err="1"/>
              <a:t>Perceptron</a:t>
            </a:r>
            <a:r>
              <a:rPr lang="de-DE" dirty="0"/>
              <a:t> </a:t>
            </a:r>
            <a:r>
              <a:rPr lang="de-DE" dirty="0" err="1"/>
              <a:t>Algorithm</a:t>
            </a:r>
            <a:r>
              <a:rPr lang="de-DE" dirty="0"/>
              <a:t> </a:t>
            </a:r>
          </a:p>
        </p:txBody>
      </p:sp>
      <p:sp>
        <p:nvSpPr>
          <p:cNvPr id="3" name="Textplatzhalter 2">
            <a:extLst>
              <a:ext uri="{FF2B5EF4-FFF2-40B4-BE49-F238E27FC236}">
                <a16:creationId xmlns:a16="http://schemas.microsoft.com/office/drawing/2014/main" id="{7813DE98-74F3-E64D-817B-2E9FA3E643A7}"/>
              </a:ext>
            </a:extLst>
          </p:cNvPr>
          <p:cNvSpPr>
            <a:spLocks noGrp="1"/>
          </p:cNvSpPr>
          <p:nvPr>
            <p:ph type="body" sz="quarter" idx="12"/>
          </p:nvPr>
        </p:nvSpPr>
        <p:spPr>
          <a:xfrm>
            <a:off x="534988" y="260648"/>
            <a:ext cx="11089307" cy="346349"/>
          </a:xfrm>
        </p:spPr>
        <p:txBody>
          <a:bodyPr/>
          <a:lstStyle/>
          <a:p>
            <a:r>
              <a:rPr lang="de-DE" dirty="0" err="1"/>
              <a:t>Revisit</a:t>
            </a:r>
            <a:r>
              <a:rPr lang="de-DE" dirty="0"/>
              <a:t> </a:t>
            </a:r>
            <a:r>
              <a:rPr lang="de-DE" dirty="0" err="1"/>
              <a:t>Concepts</a:t>
            </a:r>
            <a:endParaRPr lang="de-DE" dirty="0"/>
          </a:p>
        </p:txBody>
      </p:sp>
      <p:sp>
        <p:nvSpPr>
          <p:cNvPr id="8" name="Textfeld 7">
            <a:extLst>
              <a:ext uri="{FF2B5EF4-FFF2-40B4-BE49-F238E27FC236}">
                <a16:creationId xmlns:a16="http://schemas.microsoft.com/office/drawing/2014/main" id="{F17708DA-6791-7942-AC00-A31AB8432841}"/>
              </a:ext>
            </a:extLst>
          </p:cNvPr>
          <p:cNvSpPr txBox="1"/>
          <p:nvPr/>
        </p:nvSpPr>
        <p:spPr>
          <a:xfrm>
            <a:off x="545124" y="6031523"/>
            <a:ext cx="5410455" cy="253916"/>
          </a:xfrm>
          <a:prstGeom prst="rect">
            <a:avLst/>
          </a:prstGeom>
          <a:noFill/>
        </p:spPr>
        <p:txBody>
          <a:bodyPr wrap="none" rtlCol="0">
            <a:spAutoFit/>
          </a:bodyPr>
          <a:lstStyle/>
          <a:p>
            <a:r>
              <a:rPr lang="en-US" sz="1050" dirty="0">
                <a:solidFill>
                  <a:schemeClr val="bg1">
                    <a:lumMod val="65000"/>
                  </a:schemeClr>
                </a:solidFill>
              </a:rPr>
              <a:t>Source: https://</a:t>
            </a:r>
            <a:r>
              <a:rPr lang="en-US" sz="1050" dirty="0" err="1">
                <a:solidFill>
                  <a:schemeClr val="bg1">
                    <a:lumMod val="65000"/>
                  </a:schemeClr>
                </a:solidFill>
              </a:rPr>
              <a:t>www.mathematik.uni-muenchen.de</a:t>
            </a:r>
            <a:r>
              <a:rPr lang="en-US" sz="1050" dirty="0">
                <a:solidFill>
                  <a:schemeClr val="bg1">
                    <a:lumMod val="65000"/>
                  </a:schemeClr>
                </a:solidFill>
              </a:rPr>
              <a:t>/%7Edeckert/teaching/SS18/sec-</a:t>
            </a:r>
            <a:r>
              <a:rPr lang="en-US" sz="1050" dirty="0" err="1">
                <a:solidFill>
                  <a:schemeClr val="bg1">
                    <a:lumMod val="65000"/>
                  </a:schemeClr>
                </a:solidFill>
              </a:rPr>
              <a:t>steps.html</a:t>
            </a:r>
            <a:endParaRPr lang="en-US" sz="1050" dirty="0">
              <a:solidFill>
                <a:schemeClr val="bg1">
                  <a:lumMod val="65000"/>
                </a:schemeClr>
              </a:solidFill>
            </a:endParaRPr>
          </a:p>
        </p:txBody>
      </p:sp>
      <p:sp>
        <p:nvSpPr>
          <p:cNvPr id="10" name="Textfeld 9">
            <a:extLst>
              <a:ext uri="{FF2B5EF4-FFF2-40B4-BE49-F238E27FC236}">
                <a16:creationId xmlns:a16="http://schemas.microsoft.com/office/drawing/2014/main" id="{2BF3541F-8625-8347-9AE0-F8A9233A2FB7}"/>
              </a:ext>
            </a:extLst>
          </p:cNvPr>
          <p:cNvSpPr txBox="1"/>
          <p:nvPr/>
        </p:nvSpPr>
        <p:spPr>
          <a:xfrm>
            <a:off x="1751061" y="1472952"/>
            <a:ext cx="4320481" cy="338554"/>
          </a:xfrm>
          <a:prstGeom prst="rect">
            <a:avLst/>
          </a:prstGeom>
          <a:noFill/>
        </p:spPr>
        <p:txBody>
          <a:bodyPr wrap="square" rtlCol="0">
            <a:spAutoFit/>
          </a:bodyPr>
          <a:lstStyle/>
          <a:p>
            <a:r>
              <a:rPr lang="en-US" sz="1600" b="1" dirty="0">
                <a:solidFill>
                  <a:schemeClr val="accent6">
                    <a:lumMod val="75000"/>
                  </a:schemeClr>
                </a:solidFill>
                <a:latin typeface="Arial Narrow" panose="020B0604020202020204" pitchFamily="34" charset="0"/>
                <a:cs typeface="Arial Narrow" panose="020B0604020202020204" pitchFamily="34" charset="0"/>
              </a:rPr>
              <a:t>Sketch of Perceptron Algorithm</a:t>
            </a:r>
            <a:r>
              <a:rPr lang="en-US" sz="1600" dirty="0">
                <a:solidFill>
                  <a:schemeClr val="accent6">
                    <a:lumMod val="75000"/>
                  </a:schemeClr>
                </a:solidFill>
                <a:latin typeface="Arial Narrow" panose="020B0604020202020204" pitchFamily="34" charset="0"/>
                <a:cs typeface="Arial Narrow" panose="020B0604020202020204" pitchFamily="34" charset="0"/>
              </a:rPr>
              <a:t>:</a:t>
            </a:r>
          </a:p>
        </p:txBody>
      </p:sp>
      <p:pic>
        <p:nvPicPr>
          <p:cNvPr id="5" name="Grafik 4">
            <a:extLst>
              <a:ext uri="{FF2B5EF4-FFF2-40B4-BE49-F238E27FC236}">
                <a16:creationId xmlns:a16="http://schemas.microsoft.com/office/drawing/2014/main" id="{C412DB3A-389B-9C49-B98F-C7EC0296F4DF}"/>
              </a:ext>
            </a:extLst>
          </p:cNvPr>
          <p:cNvPicPr>
            <a:picLocks noChangeAspect="1"/>
          </p:cNvPicPr>
          <p:nvPr/>
        </p:nvPicPr>
        <p:blipFill>
          <a:blip r:embed="rId2"/>
          <a:stretch>
            <a:fillRect/>
          </a:stretch>
        </p:blipFill>
        <p:spPr>
          <a:xfrm>
            <a:off x="1841500" y="1969122"/>
            <a:ext cx="7996262" cy="3885577"/>
          </a:xfrm>
          <a:prstGeom prst="rect">
            <a:avLst/>
          </a:prstGeom>
        </p:spPr>
      </p:pic>
    </p:spTree>
    <p:extLst>
      <p:ext uri="{BB962C8B-B14F-4D97-AF65-F5344CB8AC3E}">
        <p14:creationId xmlns:p14="http://schemas.microsoft.com/office/powerpoint/2010/main" val="2729633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0305F05E-B583-4644-83CF-05251D86206E}"/>
              </a:ext>
            </a:extLst>
          </p:cNvPr>
          <p:cNvSpPr>
            <a:spLocks noGrp="1"/>
          </p:cNvSpPr>
          <p:nvPr>
            <p:ph type="body" sz="quarter" idx="11"/>
          </p:nvPr>
        </p:nvSpPr>
        <p:spPr/>
        <p:txBody>
          <a:bodyPr/>
          <a:lstStyle/>
          <a:p>
            <a:r>
              <a:rPr lang="de-DE" dirty="0" err="1"/>
              <a:t>Question</a:t>
            </a:r>
            <a:r>
              <a:rPr lang="de-DE" dirty="0"/>
              <a:t> 3.2: </a:t>
            </a:r>
            <a:r>
              <a:rPr lang="de-DE" dirty="0" err="1"/>
              <a:t>Perceptron</a:t>
            </a:r>
            <a:r>
              <a:rPr lang="de-DE" dirty="0"/>
              <a:t> </a:t>
            </a:r>
            <a:r>
              <a:rPr lang="de-DE" dirty="0" err="1"/>
              <a:t>Algorithm</a:t>
            </a:r>
            <a:r>
              <a:rPr lang="de-DE" dirty="0"/>
              <a:t> </a:t>
            </a:r>
          </a:p>
        </p:txBody>
      </p:sp>
      <p:sp>
        <p:nvSpPr>
          <p:cNvPr id="3" name="Textplatzhalter 2">
            <a:extLst>
              <a:ext uri="{FF2B5EF4-FFF2-40B4-BE49-F238E27FC236}">
                <a16:creationId xmlns:a16="http://schemas.microsoft.com/office/drawing/2014/main" id="{7813DE98-74F3-E64D-817B-2E9FA3E643A7}"/>
              </a:ext>
            </a:extLst>
          </p:cNvPr>
          <p:cNvSpPr>
            <a:spLocks noGrp="1"/>
          </p:cNvSpPr>
          <p:nvPr>
            <p:ph type="body" sz="quarter" idx="12"/>
          </p:nvPr>
        </p:nvSpPr>
        <p:spPr>
          <a:xfrm>
            <a:off x="534988" y="260648"/>
            <a:ext cx="11089307" cy="346349"/>
          </a:xfrm>
        </p:spPr>
        <p:txBody>
          <a:bodyPr/>
          <a:lstStyle/>
          <a:p>
            <a:r>
              <a:rPr lang="de-DE" dirty="0" err="1"/>
              <a:t>Revisit</a:t>
            </a:r>
            <a:r>
              <a:rPr lang="de-DE" dirty="0"/>
              <a:t> </a:t>
            </a:r>
            <a:r>
              <a:rPr lang="de-DE" dirty="0" err="1"/>
              <a:t>Concepts</a:t>
            </a:r>
            <a:endParaRPr lang="de-DE" dirty="0"/>
          </a:p>
        </p:txBody>
      </p:sp>
      <p:sp>
        <p:nvSpPr>
          <p:cNvPr id="8" name="Textfeld 7">
            <a:extLst>
              <a:ext uri="{FF2B5EF4-FFF2-40B4-BE49-F238E27FC236}">
                <a16:creationId xmlns:a16="http://schemas.microsoft.com/office/drawing/2014/main" id="{F17708DA-6791-7942-AC00-A31AB8432841}"/>
              </a:ext>
            </a:extLst>
          </p:cNvPr>
          <p:cNvSpPr txBox="1"/>
          <p:nvPr/>
        </p:nvSpPr>
        <p:spPr>
          <a:xfrm>
            <a:off x="545124" y="6031523"/>
            <a:ext cx="5410455" cy="253916"/>
          </a:xfrm>
          <a:prstGeom prst="rect">
            <a:avLst/>
          </a:prstGeom>
          <a:noFill/>
        </p:spPr>
        <p:txBody>
          <a:bodyPr wrap="none" rtlCol="0">
            <a:spAutoFit/>
          </a:bodyPr>
          <a:lstStyle/>
          <a:p>
            <a:r>
              <a:rPr lang="en-US" sz="1050" dirty="0">
                <a:solidFill>
                  <a:schemeClr val="bg1">
                    <a:lumMod val="65000"/>
                  </a:schemeClr>
                </a:solidFill>
              </a:rPr>
              <a:t>Source: https://</a:t>
            </a:r>
            <a:r>
              <a:rPr lang="en-US" sz="1050" dirty="0" err="1">
                <a:solidFill>
                  <a:schemeClr val="bg1">
                    <a:lumMod val="65000"/>
                  </a:schemeClr>
                </a:solidFill>
              </a:rPr>
              <a:t>www.mathematik.uni-muenchen.de</a:t>
            </a:r>
            <a:r>
              <a:rPr lang="en-US" sz="1050" dirty="0">
                <a:solidFill>
                  <a:schemeClr val="bg1">
                    <a:lumMod val="65000"/>
                  </a:schemeClr>
                </a:solidFill>
              </a:rPr>
              <a:t>/%7Edeckert/teaching/SS18/sec-</a:t>
            </a:r>
            <a:r>
              <a:rPr lang="en-US" sz="1050" dirty="0" err="1">
                <a:solidFill>
                  <a:schemeClr val="bg1">
                    <a:lumMod val="65000"/>
                  </a:schemeClr>
                </a:solidFill>
              </a:rPr>
              <a:t>steps.html</a:t>
            </a:r>
            <a:endParaRPr lang="en-US" sz="1050" dirty="0">
              <a:solidFill>
                <a:schemeClr val="bg1">
                  <a:lumMod val="65000"/>
                </a:schemeClr>
              </a:solidFill>
            </a:endParaRPr>
          </a:p>
        </p:txBody>
      </p:sp>
      <p:sp>
        <p:nvSpPr>
          <p:cNvPr id="10" name="Textfeld 9">
            <a:extLst>
              <a:ext uri="{FF2B5EF4-FFF2-40B4-BE49-F238E27FC236}">
                <a16:creationId xmlns:a16="http://schemas.microsoft.com/office/drawing/2014/main" id="{2BF3541F-8625-8347-9AE0-F8A9233A2FB7}"/>
              </a:ext>
            </a:extLst>
          </p:cNvPr>
          <p:cNvSpPr txBox="1"/>
          <p:nvPr/>
        </p:nvSpPr>
        <p:spPr>
          <a:xfrm>
            <a:off x="1751061" y="1472952"/>
            <a:ext cx="4320481" cy="338554"/>
          </a:xfrm>
          <a:prstGeom prst="rect">
            <a:avLst/>
          </a:prstGeom>
          <a:noFill/>
        </p:spPr>
        <p:txBody>
          <a:bodyPr wrap="square" rtlCol="0">
            <a:spAutoFit/>
          </a:bodyPr>
          <a:lstStyle/>
          <a:p>
            <a:r>
              <a:rPr lang="en-US" sz="1600" b="1" dirty="0">
                <a:solidFill>
                  <a:schemeClr val="accent6">
                    <a:lumMod val="75000"/>
                  </a:schemeClr>
                </a:solidFill>
                <a:latin typeface="Arial Narrow" panose="020B0604020202020204" pitchFamily="34" charset="0"/>
                <a:cs typeface="Arial Narrow" panose="020B0604020202020204" pitchFamily="34" charset="0"/>
              </a:rPr>
              <a:t>Perceptron Learning Rule</a:t>
            </a:r>
            <a:endParaRPr lang="en-US" sz="1600" dirty="0">
              <a:solidFill>
                <a:schemeClr val="accent6">
                  <a:lumMod val="75000"/>
                </a:schemeClr>
              </a:solidFill>
              <a:latin typeface="Arial Narrow" panose="020B0604020202020204" pitchFamily="34" charset="0"/>
              <a:cs typeface="Arial Narrow" panose="020B0604020202020204" pitchFamily="34" charset="0"/>
            </a:endParaRPr>
          </a:p>
        </p:txBody>
      </p:sp>
      <p:pic>
        <p:nvPicPr>
          <p:cNvPr id="6" name="Grafik 5">
            <a:extLst>
              <a:ext uri="{FF2B5EF4-FFF2-40B4-BE49-F238E27FC236}">
                <a16:creationId xmlns:a16="http://schemas.microsoft.com/office/drawing/2014/main" id="{8FBBE799-26BC-6E42-82B1-60BF3257B919}"/>
              </a:ext>
            </a:extLst>
          </p:cNvPr>
          <p:cNvPicPr>
            <a:picLocks noChangeAspect="1"/>
          </p:cNvPicPr>
          <p:nvPr/>
        </p:nvPicPr>
        <p:blipFill>
          <a:blip r:embed="rId2"/>
          <a:stretch>
            <a:fillRect/>
          </a:stretch>
        </p:blipFill>
        <p:spPr>
          <a:xfrm>
            <a:off x="1784350" y="1825320"/>
            <a:ext cx="7752804" cy="4111930"/>
          </a:xfrm>
          <a:prstGeom prst="rect">
            <a:avLst/>
          </a:prstGeom>
        </p:spPr>
      </p:pic>
    </p:spTree>
    <p:extLst>
      <p:ext uri="{BB962C8B-B14F-4D97-AF65-F5344CB8AC3E}">
        <p14:creationId xmlns:p14="http://schemas.microsoft.com/office/powerpoint/2010/main" val="34351506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0305F05E-B583-4644-83CF-05251D86206E}"/>
              </a:ext>
            </a:extLst>
          </p:cNvPr>
          <p:cNvSpPr>
            <a:spLocks noGrp="1"/>
          </p:cNvSpPr>
          <p:nvPr>
            <p:ph type="body" sz="quarter" idx="11"/>
          </p:nvPr>
        </p:nvSpPr>
        <p:spPr/>
        <p:txBody>
          <a:bodyPr/>
          <a:lstStyle/>
          <a:p>
            <a:r>
              <a:rPr lang="de-DE" dirty="0" err="1"/>
              <a:t>Question</a:t>
            </a:r>
            <a:r>
              <a:rPr lang="de-DE" dirty="0"/>
              <a:t> 3.2: </a:t>
            </a:r>
            <a:r>
              <a:rPr lang="de-DE" dirty="0" err="1"/>
              <a:t>Perceptron</a:t>
            </a:r>
            <a:r>
              <a:rPr lang="de-DE" dirty="0"/>
              <a:t> </a:t>
            </a:r>
            <a:r>
              <a:rPr lang="de-DE" dirty="0" err="1"/>
              <a:t>Algorithm</a:t>
            </a:r>
            <a:r>
              <a:rPr lang="de-DE" dirty="0"/>
              <a:t> </a:t>
            </a:r>
          </a:p>
        </p:txBody>
      </p:sp>
      <p:sp>
        <p:nvSpPr>
          <p:cNvPr id="3" name="Textplatzhalter 2">
            <a:extLst>
              <a:ext uri="{FF2B5EF4-FFF2-40B4-BE49-F238E27FC236}">
                <a16:creationId xmlns:a16="http://schemas.microsoft.com/office/drawing/2014/main" id="{7813DE98-74F3-E64D-817B-2E9FA3E643A7}"/>
              </a:ext>
            </a:extLst>
          </p:cNvPr>
          <p:cNvSpPr>
            <a:spLocks noGrp="1"/>
          </p:cNvSpPr>
          <p:nvPr>
            <p:ph type="body" sz="quarter" idx="12"/>
          </p:nvPr>
        </p:nvSpPr>
        <p:spPr>
          <a:xfrm>
            <a:off x="534988" y="260648"/>
            <a:ext cx="11089307" cy="346349"/>
          </a:xfrm>
        </p:spPr>
        <p:txBody>
          <a:bodyPr/>
          <a:lstStyle/>
          <a:p>
            <a:r>
              <a:rPr lang="de-DE" dirty="0" err="1"/>
              <a:t>Revisit</a:t>
            </a:r>
            <a:r>
              <a:rPr lang="de-DE" dirty="0"/>
              <a:t> </a:t>
            </a:r>
            <a:r>
              <a:rPr lang="de-DE" dirty="0" err="1"/>
              <a:t>Concepts</a:t>
            </a:r>
            <a:endParaRPr lang="de-DE" dirty="0"/>
          </a:p>
        </p:txBody>
      </p:sp>
      <p:sp>
        <p:nvSpPr>
          <p:cNvPr id="8" name="Textfeld 7">
            <a:extLst>
              <a:ext uri="{FF2B5EF4-FFF2-40B4-BE49-F238E27FC236}">
                <a16:creationId xmlns:a16="http://schemas.microsoft.com/office/drawing/2014/main" id="{F17708DA-6791-7942-AC00-A31AB8432841}"/>
              </a:ext>
            </a:extLst>
          </p:cNvPr>
          <p:cNvSpPr txBox="1"/>
          <p:nvPr/>
        </p:nvSpPr>
        <p:spPr>
          <a:xfrm>
            <a:off x="545124" y="6031523"/>
            <a:ext cx="5410455" cy="253916"/>
          </a:xfrm>
          <a:prstGeom prst="rect">
            <a:avLst/>
          </a:prstGeom>
          <a:noFill/>
        </p:spPr>
        <p:txBody>
          <a:bodyPr wrap="none" rtlCol="0">
            <a:spAutoFit/>
          </a:bodyPr>
          <a:lstStyle/>
          <a:p>
            <a:r>
              <a:rPr lang="en-US" sz="1050" dirty="0">
                <a:solidFill>
                  <a:schemeClr val="bg1">
                    <a:lumMod val="65000"/>
                  </a:schemeClr>
                </a:solidFill>
              </a:rPr>
              <a:t>Source: https://</a:t>
            </a:r>
            <a:r>
              <a:rPr lang="en-US" sz="1050" dirty="0" err="1">
                <a:solidFill>
                  <a:schemeClr val="bg1">
                    <a:lumMod val="65000"/>
                  </a:schemeClr>
                </a:solidFill>
              </a:rPr>
              <a:t>www.mathematik.uni-muenchen.de</a:t>
            </a:r>
            <a:r>
              <a:rPr lang="en-US" sz="1050" dirty="0">
                <a:solidFill>
                  <a:schemeClr val="bg1">
                    <a:lumMod val="65000"/>
                  </a:schemeClr>
                </a:solidFill>
              </a:rPr>
              <a:t>/%7Edeckert/teaching/SS18/sec-</a:t>
            </a:r>
            <a:r>
              <a:rPr lang="en-US" sz="1050" dirty="0" err="1">
                <a:solidFill>
                  <a:schemeClr val="bg1">
                    <a:lumMod val="65000"/>
                  </a:schemeClr>
                </a:solidFill>
              </a:rPr>
              <a:t>steps.html</a:t>
            </a:r>
            <a:endParaRPr lang="en-US" sz="1050" dirty="0">
              <a:solidFill>
                <a:schemeClr val="bg1">
                  <a:lumMod val="65000"/>
                </a:schemeClr>
              </a:solidFill>
            </a:endParaRPr>
          </a:p>
        </p:txBody>
      </p:sp>
      <p:sp>
        <p:nvSpPr>
          <p:cNvPr id="10" name="Textfeld 9">
            <a:extLst>
              <a:ext uri="{FF2B5EF4-FFF2-40B4-BE49-F238E27FC236}">
                <a16:creationId xmlns:a16="http://schemas.microsoft.com/office/drawing/2014/main" id="{2BF3541F-8625-8347-9AE0-F8A9233A2FB7}"/>
              </a:ext>
            </a:extLst>
          </p:cNvPr>
          <p:cNvSpPr txBox="1"/>
          <p:nvPr/>
        </p:nvSpPr>
        <p:spPr>
          <a:xfrm>
            <a:off x="1751061" y="1472952"/>
            <a:ext cx="4320481" cy="338554"/>
          </a:xfrm>
          <a:prstGeom prst="rect">
            <a:avLst/>
          </a:prstGeom>
          <a:noFill/>
        </p:spPr>
        <p:txBody>
          <a:bodyPr wrap="square" rtlCol="0">
            <a:spAutoFit/>
          </a:bodyPr>
          <a:lstStyle/>
          <a:p>
            <a:r>
              <a:rPr lang="en-US" sz="1600" b="1" dirty="0">
                <a:solidFill>
                  <a:schemeClr val="accent6">
                    <a:lumMod val="75000"/>
                  </a:schemeClr>
                </a:solidFill>
                <a:latin typeface="Arial Narrow" panose="020B0604020202020204" pitchFamily="34" charset="0"/>
                <a:cs typeface="Arial Narrow" panose="020B0604020202020204" pitchFamily="34" charset="0"/>
              </a:rPr>
              <a:t>Revisit the sketch: Feedback Loop</a:t>
            </a:r>
            <a:endParaRPr lang="en-US" sz="1600" dirty="0">
              <a:solidFill>
                <a:schemeClr val="accent6">
                  <a:lumMod val="75000"/>
                </a:schemeClr>
              </a:solidFill>
              <a:latin typeface="Arial Narrow" panose="020B0604020202020204" pitchFamily="34" charset="0"/>
              <a:cs typeface="Arial Narrow" panose="020B0604020202020204" pitchFamily="34" charset="0"/>
            </a:endParaRPr>
          </a:p>
        </p:txBody>
      </p:sp>
      <p:pic>
        <p:nvPicPr>
          <p:cNvPr id="4" name="Grafik 3">
            <a:extLst>
              <a:ext uri="{FF2B5EF4-FFF2-40B4-BE49-F238E27FC236}">
                <a16:creationId xmlns:a16="http://schemas.microsoft.com/office/drawing/2014/main" id="{67CDC151-FC7D-1249-A2C3-5A1D379C1AC8}"/>
              </a:ext>
            </a:extLst>
          </p:cNvPr>
          <p:cNvPicPr>
            <a:picLocks noChangeAspect="1"/>
          </p:cNvPicPr>
          <p:nvPr/>
        </p:nvPicPr>
        <p:blipFill>
          <a:blip r:embed="rId2"/>
          <a:stretch>
            <a:fillRect/>
          </a:stretch>
        </p:blipFill>
        <p:spPr>
          <a:xfrm>
            <a:off x="2806700" y="1942634"/>
            <a:ext cx="5950942" cy="3937465"/>
          </a:xfrm>
          <a:prstGeom prst="rect">
            <a:avLst/>
          </a:prstGeom>
        </p:spPr>
      </p:pic>
    </p:spTree>
    <p:extLst>
      <p:ext uri="{BB962C8B-B14F-4D97-AF65-F5344CB8AC3E}">
        <p14:creationId xmlns:p14="http://schemas.microsoft.com/office/powerpoint/2010/main" val="29392477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0305F05E-B583-4644-83CF-05251D86206E}"/>
              </a:ext>
            </a:extLst>
          </p:cNvPr>
          <p:cNvSpPr>
            <a:spLocks noGrp="1"/>
          </p:cNvSpPr>
          <p:nvPr>
            <p:ph type="body" sz="quarter" idx="11"/>
          </p:nvPr>
        </p:nvSpPr>
        <p:spPr/>
        <p:txBody>
          <a:bodyPr/>
          <a:lstStyle/>
          <a:p>
            <a:r>
              <a:rPr lang="de-DE" dirty="0" err="1"/>
              <a:t>Question</a:t>
            </a:r>
            <a:r>
              <a:rPr lang="de-DE" dirty="0"/>
              <a:t> 3.2: </a:t>
            </a:r>
            <a:r>
              <a:rPr lang="de-DE" dirty="0" err="1"/>
              <a:t>Perceptron</a:t>
            </a:r>
            <a:r>
              <a:rPr lang="de-DE" dirty="0"/>
              <a:t> </a:t>
            </a:r>
            <a:r>
              <a:rPr lang="de-DE" dirty="0" err="1"/>
              <a:t>Algorithm</a:t>
            </a:r>
            <a:r>
              <a:rPr lang="de-DE" dirty="0"/>
              <a:t> </a:t>
            </a:r>
          </a:p>
        </p:txBody>
      </p:sp>
      <p:sp>
        <p:nvSpPr>
          <p:cNvPr id="3" name="Textplatzhalter 2">
            <a:extLst>
              <a:ext uri="{FF2B5EF4-FFF2-40B4-BE49-F238E27FC236}">
                <a16:creationId xmlns:a16="http://schemas.microsoft.com/office/drawing/2014/main" id="{7813DE98-74F3-E64D-817B-2E9FA3E643A7}"/>
              </a:ext>
            </a:extLst>
          </p:cNvPr>
          <p:cNvSpPr>
            <a:spLocks noGrp="1"/>
          </p:cNvSpPr>
          <p:nvPr>
            <p:ph type="body" sz="quarter" idx="12"/>
          </p:nvPr>
        </p:nvSpPr>
        <p:spPr>
          <a:xfrm>
            <a:off x="534988" y="260648"/>
            <a:ext cx="11089307" cy="346349"/>
          </a:xfrm>
        </p:spPr>
        <p:txBody>
          <a:bodyPr/>
          <a:lstStyle/>
          <a:p>
            <a:r>
              <a:rPr lang="de-DE" dirty="0" err="1"/>
              <a:t>Revisit</a:t>
            </a:r>
            <a:r>
              <a:rPr lang="de-DE" dirty="0"/>
              <a:t> </a:t>
            </a:r>
            <a:r>
              <a:rPr lang="de-DE" dirty="0" err="1"/>
              <a:t>Concepts</a:t>
            </a:r>
            <a:endParaRPr lang="de-DE" dirty="0"/>
          </a:p>
        </p:txBody>
      </p:sp>
      <p:sp>
        <p:nvSpPr>
          <p:cNvPr id="8" name="Textfeld 7">
            <a:extLst>
              <a:ext uri="{FF2B5EF4-FFF2-40B4-BE49-F238E27FC236}">
                <a16:creationId xmlns:a16="http://schemas.microsoft.com/office/drawing/2014/main" id="{F17708DA-6791-7942-AC00-A31AB8432841}"/>
              </a:ext>
            </a:extLst>
          </p:cNvPr>
          <p:cNvSpPr txBox="1"/>
          <p:nvPr/>
        </p:nvSpPr>
        <p:spPr>
          <a:xfrm>
            <a:off x="545124" y="6031523"/>
            <a:ext cx="5410455" cy="253916"/>
          </a:xfrm>
          <a:prstGeom prst="rect">
            <a:avLst/>
          </a:prstGeom>
          <a:noFill/>
        </p:spPr>
        <p:txBody>
          <a:bodyPr wrap="none" rtlCol="0">
            <a:spAutoFit/>
          </a:bodyPr>
          <a:lstStyle/>
          <a:p>
            <a:r>
              <a:rPr lang="en-US" sz="1050" dirty="0">
                <a:solidFill>
                  <a:schemeClr val="bg1">
                    <a:lumMod val="65000"/>
                  </a:schemeClr>
                </a:solidFill>
              </a:rPr>
              <a:t>Source: https://</a:t>
            </a:r>
            <a:r>
              <a:rPr lang="en-US" sz="1050" dirty="0" err="1">
                <a:solidFill>
                  <a:schemeClr val="bg1">
                    <a:lumMod val="65000"/>
                  </a:schemeClr>
                </a:solidFill>
              </a:rPr>
              <a:t>www.mathematik.uni-muenchen.de</a:t>
            </a:r>
            <a:r>
              <a:rPr lang="en-US" sz="1050" dirty="0">
                <a:solidFill>
                  <a:schemeClr val="bg1">
                    <a:lumMod val="65000"/>
                  </a:schemeClr>
                </a:solidFill>
              </a:rPr>
              <a:t>/%7Edeckert/teaching/SS18/sec-</a:t>
            </a:r>
            <a:r>
              <a:rPr lang="en-US" sz="1050" dirty="0" err="1">
                <a:solidFill>
                  <a:schemeClr val="bg1">
                    <a:lumMod val="65000"/>
                  </a:schemeClr>
                </a:solidFill>
              </a:rPr>
              <a:t>steps.html</a:t>
            </a:r>
            <a:endParaRPr lang="en-US" sz="1050" dirty="0">
              <a:solidFill>
                <a:schemeClr val="bg1">
                  <a:lumMod val="65000"/>
                </a:schemeClr>
              </a:solidFill>
            </a:endParaRPr>
          </a:p>
        </p:txBody>
      </p:sp>
      <p:sp>
        <p:nvSpPr>
          <p:cNvPr id="10" name="Textfeld 9">
            <a:extLst>
              <a:ext uri="{FF2B5EF4-FFF2-40B4-BE49-F238E27FC236}">
                <a16:creationId xmlns:a16="http://schemas.microsoft.com/office/drawing/2014/main" id="{2BF3541F-8625-8347-9AE0-F8A9233A2FB7}"/>
              </a:ext>
            </a:extLst>
          </p:cNvPr>
          <p:cNvSpPr txBox="1"/>
          <p:nvPr/>
        </p:nvSpPr>
        <p:spPr>
          <a:xfrm>
            <a:off x="1751061" y="1472952"/>
            <a:ext cx="4320481" cy="338554"/>
          </a:xfrm>
          <a:prstGeom prst="rect">
            <a:avLst/>
          </a:prstGeom>
          <a:noFill/>
        </p:spPr>
        <p:txBody>
          <a:bodyPr wrap="square" rtlCol="0">
            <a:spAutoFit/>
          </a:bodyPr>
          <a:lstStyle/>
          <a:p>
            <a:r>
              <a:rPr lang="en-US" sz="1600" b="1" dirty="0">
                <a:solidFill>
                  <a:schemeClr val="accent6">
                    <a:lumMod val="75000"/>
                  </a:schemeClr>
                </a:solidFill>
                <a:latin typeface="Arial Narrow" panose="020B0604020202020204" pitchFamily="34" charset="0"/>
                <a:cs typeface="Arial Narrow" panose="020B0604020202020204" pitchFamily="34" charset="0"/>
              </a:rPr>
              <a:t>The update rule</a:t>
            </a:r>
            <a:endParaRPr lang="en-US" sz="1600" dirty="0">
              <a:solidFill>
                <a:schemeClr val="accent6">
                  <a:lumMod val="75000"/>
                </a:schemeClr>
              </a:solidFill>
              <a:latin typeface="Arial Narrow" panose="020B0604020202020204" pitchFamily="34" charset="0"/>
              <a:cs typeface="Arial Narrow" panose="020B0604020202020204" pitchFamily="34" charset="0"/>
            </a:endParaRPr>
          </a:p>
        </p:txBody>
      </p:sp>
      <p:pic>
        <p:nvPicPr>
          <p:cNvPr id="5" name="Grafik 4">
            <a:extLst>
              <a:ext uri="{FF2B5EF4-FFF2-40B4-BE49-F238E27FC236}">
                <a16:creationId xmlns:a16="http://schemas.microsoft.com/office/drawing/2014/main" id="{D68E0C41-75A8-8D42-9EA6-CF1655F2B0E0}"/>
              </a:ext>
            </a:extLst>
          </p:cNvPr>
          <p:cNvPicPr>
            <a:picLocks noChangeAspect="1"/>
          </p:cNvPicPr>
          <p:nvPr/>
        </p:nvPicPr>
        <p:blipFill>
          <a:blip r:embed="rId2"/>
          <a:stretch>
            <a:fillRect/>
          </a:stretch>
        </p:blipFill>
        <p:spPr>
          <a:xfrm>
            <a:off x="1812441" y="1878337"/>
            <a:ext cx="8963707" cy="3335333"/>
          </a:xfrm>
          <a:prstGeom prst="rect">
            <a:avLst/>
          </a:prstGeom>
        </p:spPr>
      </p:pic>
    </p:spTree>
    <p:extLst>
      <p:ext uri="{BB962C8B-B14F-4D97-AF65-F5344CB8AC3E}">
        <p14:creationId xmlns:p14="http://schemas.microsoft.com/office/powerpoint/2010/main" val="25170996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0305F05E-B583-4644-83CF-05251D86206E}"/>
              </a:ext>
            </a:extLst>
          </p:cNvPr>
          <p:cNvSpPr>
            <a:spLocks noGrp="1"/>
          </p:cNvSpPr>
          <p:nvPr>
            <p:ph type="body" sz="quarter" idx="11"/>
          </p:nvPr>
        </p:nvSpPr>
        <p:spPr/>
        <p:txBody>
          <a:bodyPr/>
          <a:lstStyle/>
          <a:p>
            <a:r>
              <a:rPr lang="de-DE" dirty="0" err="1"/>
              <a:t>Question</a:t>
            </a:r>
            <a:r>
              <a:rPr lang="de-DE" dirty="0"/>
              <a:t> 3.2: </a:t>
            </a:r>
            <a:r>
              <a:rPr lang="de-DE" dirty="0" err="1"/>
              <a:t>Perceptron</a:t>
            </a:r>
            <a:r>
              <a:rPr lang="de-DE" dirty="0"/>
              <a:t> </a:t>
            </a:r>
            <a:r>
              <a:rPr lang="de-DE" dirty="0" err="1"/>
              <a:t>Algorithm</a:t>
            </a:r>
            <a:r>
              <a:rPr lang="de-DE" dirty="0"/>
              <a:t> </a:t>
            </a:r>
          </a:p>
        </p:txBody>
      </p:sp>
      <p:sp>
        <p:nvSpPr>
          <p:cNvPr id="3" name="Textplatzhalter 2">
            <a:extLst>
              <a:ext uri="{FF2B5EF4-FFF2-40B4-BE49-F238E27FC236}">
                <a16:creationId xmlns:a16="http://schemas.microsoft.com/office/drawing/2014/main" id="{7813DE98-74F3-E64D-817B-2E9FA3E643A7}"/>
              </a:ext>
            </a:extLst>
          </p:cNvPr>
          <p:cNvSpPr>
            <a:spLocks noGrp="1"/>
          </p:cNvSpPr>
          <p:nvPr>
            <p:ph type="body" sz="quarter" idx="12"/>
          </p:nvPr>
        </p:nvSpPr>
        <p:spPr>
          <a:xfrm>
            <a:off x="534988" y="260648"/>
            <a:ext cx="11089307" cy="346349"/>
          </a:xfrm>
        </p:spPr>
        <p:txBody>
          <a:bodyPr/>
          <a:lstStyle/>
          <a:p>
            <a:r>
              <a:rPr lang="de-DE" dirty="0" err="1"/>
              <a:t>Revisit</a:t>
            </a:r>
            <a:r>
              <a:rPr lang="de-DE" dirty="0"/>
              <a:t> </a:t>
            </a:r>
            <a:r>
              <a:rPr lang="de-DE" dirty="0" err="1"/>
              <a:t>Concepts</a:t>
            </a:r>
            <a:endParaRPr lang="de-DE" dirty="0"/>
          </a:p>
        </p:txBody>
      </p:sp>
      <p:sp>
        <p:nvSpPr>
          <p:cNvPr id="8" name="Textfeld 7">
            <a:extLst>
              <a:ext uri="{FF2B5EF4-FFF2-40B4-BE49-F238E27FC236}">
                <a16:creationId xmlns:a16="http://schemas.microsoft.com/office/drawing/2014/main" id="{F17708DA-6791-7942-AC00-A31AB8432841}"/>
              </a:ext>
            </a:extLst>
          </p:cNvPr>
          <p:cNvSpPr txBox="1"/>
          <p:nvPr/>
        </p:nvSpPr>
        <p:spPr>
          <a:xfrm>
            <a:off x="545124" y="6031523"/>
            <a:ext cx="5410455" cy="253916"/>
          </a:xfrm>
          <a:prstGeom prst="rect">
            <a:avLst/>
          </a:prstGeom>
          <a:noFill/>
        </p:spPr>
        <p:txBody>
          <a:bodyPr wrap="none" rtlCol="0">
            <a:spAutoFit/>
          </a:bodyPr>
          <a:lstStyle/>
          <a:p>
            <a:r>
              <a:rPr lang="en-US" sz="1050" dirty="0">
                <a:solidFill>
                  <a:schemeClr val="bg1">
                    <a:lumMod val="65000"/>
                  </a:schemeClr>
                </a:solidFill>
              </a:rPr>
              <a:t>Source: https://</a:t>
            </a:r>
            <a:r>
              <a:rPr lang="en-US" sz="1050" dirty="0" err="1">
                <a:solidFill>
                  <a:schemeClr val="bg1">
                    <a:lumMod val="65000"/>
                  </a:schemeClr>
                </a:solidFill>
              </a:rPr>
              <a:t>www.mathematik.uni-muenchen.de</a:t>
            </a:r>
            <a:r>
              <a:rPr lang="en-US" sz="1050" dirty="0">
                <a:solidFill>
                  <a:schemeClr val="bg1">
                    <a:lumMod val="65000"/>
                  </a:schemeClr>
                </a:solidFill>
              </a:rPr>
              <a:t>/%7Edeckert/teaching/SS18/sec-</a:t>
            </a:r>
            <a:r>
              <a:rPr lang="en-US" sz="1050" dirty="0" err="1">
                <a:solidFill>
                  <a:schemeClr val="bg1">
                    <a:lumMod val="65000"/>
                  </a:schemeClr>
                </a:solidFill>
              </a:rPr>
              <a:t>steps.html</a:t>
            </a:r>
            <a:endParaRPr lang="en-US" sz="1050" dirty="0">
              <a:solidFill>
                <a:schemeClr val="bg1">
                  <a:lumMod val="65000"/>
                </a:schemeClr>
              </a:solidFill>
            </a:endParaRPr>
          </a:p>
        </p:txBody>
      </p:sp>
      <p:sp>
        <p:nvSpPr>
          <p:cNvPr id="10" name="Textfeld 9">
            <a:extLst>
              <a:ext uri="{FF2B5EF4-FFF2-40B4-BE49-F238E27FC236}">
                <a16:creationId xmlns:a16="http://schemas.microsoft.com/office/drawing/2014/main" id="{2BF3541F-8625-8347-9AE0-F8A9233A2FB7}"/>
              </a:ext>
            </a:extLst>
          </p:cNvPr>
          <p:cNvSpPr txBox="1"/>
          <p:nvPr/>
        </p:nvSpPr>
        <p:spPr>
          <a:xfrm>
            <a:off x="1751061" y="1472952"/>
            <a:ext cx="4320481" cy="338554"/>
          </a:xfrm>
          <a:prstGeom prst="rect">
            <a:avLst/>
          </a:prstGeom>
          <a:noFill/>
        </p:spPr>
        <p:txBody>
          <a:bodyPr wrap="square" rtlCol="0">
            <a:spAutoFit/>
          </a:bodyPr>
          <a:lstStyle/>
          <a:p>
            <a:r>
              <a:rPr lang="en-US" sz="1600" b="1" dirty="0">
                <a:solidFill>
                  <a:schemeClr val="accent6">
                    <a:lumMod val="75000"/>
                  </a:schemeClr>
                </a:solidFill>
                <a:latin typeface="Arial Narrow" panose="020B0604020202020204" pitchFamily="34" charset="0"/>
                <a:cs typeface="Arial Narrow" panose="020B0604020202020204" pitchFamily="34" charset="0"/>
              </a:rPr>
              <a:t>The update rule: Case 1</a:t>
            </a:r>
            <a:endParaRPr lang="en-US" sz="1600" dirty="0">
              <a:solidFill>
                <a:schemeClr val="accent6">
                  <a:lumMod val="75000"/>
                </a:schemeClr>
              </a:solidFill>
              <a:latin typeface="Arial Narrow" panose="020B0604020202020204" pitchFamily="34" charset="0"/>
              <a:cs typeface="Arial Narrow" panose="020B0604020202020204" pitchFamily="34" charset="0"/>
            </a:endParaRPr>
          </a:p>
        </p:txBody>
      </p:sp>
      <p:pic>
        <p:nvPicPr>
          <p:cNvPr id="4" name="Grafik 3">
            <a:extLst>
              <a:ext uri="{FF2B5EF4-FFF2-40B4-BE49-F238E27FC236}">
                <a16:creationId xmlns:a16="http://schemas.microsoft.com/office/drawing/2014/main" id="{482DB09D-3C91-AA45-808F-F20444358A4B}"/>
              </a:ext>
            </a:extLst>
          </p:cNvPr>
          <p:cNvPicPr>
            <a:picLocks noChangeAspect="1"/>
          </p:cNvPicPr>
          <p:nvPr/>
        </p:nvPicPr>
        <p:blipFill>
          <a:blip r:embed="rId2"/>
          <a:stretch>
            <a:fillRect/>
          </a:stretch>
        </p:blipFill>
        <p:spPr>
          <a:xfrm>
            <a:off x="1816100" y="1937362"/>
            <a:ext cx="8000702" cy="3910987"/>
          </a:xfrm>
          <a:prstGeom prst="rect">
            <a:avLst/>
          </a:prstGeom>
        </p:spPr>
      </p:pic>
    </p:spTree>
    <p:extLst>
      <p:ext uri="{BB962C8B-B14F-4D97-AF65-F5344CB8AC3E}">
        <p14:creationId xmlns:p14="http://schemas.microsoft.com/office/powerpoint/2010/main" val="14340084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0305F05E-B583-4644-83CF-05251D86206E}"/>
              </a:ext>
            </a:extLst>
          </p:cNvPr>
          <p:cNvSpPr>
            <a:spLocks noGrp="1"/>
          </p:cNvSpPr>
          <p:nvPr>
            <p:ph type="body" sz="quarter" idx="11"/>
          </p:nvPr>
        </p:nvSpPr>
        <p:spPr/>
        <p:txBody>
          <a:bodyPr/>
          <a:lstStyle/>
          <a:p>
            <a:r>
              <a:rPr lang="de-DE" dirty="0" err="1"/>
              <a:t>Question</a:t>
            </a:r>
            <a:r>
              <a:rPr lang="de-DE" dirty="0"/>
              <a:t> 3.2: </a:t>
            </a:r>
            <a:r>
              <a:rPr lang="de-DE" dirty="0" err="1"/>
              <a:t>Perceptron</a:t>
            </a:r>
            <a:r>
              <a:rPr lang="de-DE" dirty="0"/>
              <a:t> </a:t>
            </a:r>
            <a:r>
              <a:rPr lang="de-DE" dirty="0" err="1"/>
              <a:t>Algorithm</a:t>
            </a:r>
            <a:r>
              <a:rPr lang="de-DE" dirty="0"/>
              <a:t> </a:t>
            </a:r>
          </a:p>
        </p:txBody>
      </p:sp>
      <p:sp>
        <p:nvSpPr>
          <p:cNvPr id="3" name="Textplatzhalter 2">
            <a:extLst>
              <a:ext uri="{FF2B5EF4-FFF2-40B4-BE49-F238E27FC236}">
                <a16:creationId xmlns:a16="http://schemas.microsoft.com/office/drawing/2014/main" id="{7813DE98-74F3-E64D-817B-2E9FA3E643A7}"/>
              </a:ext>
            </a:extLst>
          </p:cNvPr>
          <p:cNvSpPr>
            <a:spLocks noGrp="1"/>
          </p:cNvSpPr>
          <p:nvPr>
            <p:ph type="body" sz="quarter" idx="12"/>
          </p:nvPr>
        </p:nvSpPr>
        <p:spPr>
          <a:xfrm>
            <a:off x="534988" y="260648"/>
            <a:ext cx="11089307" cy="346349"/>
          </a:xfrm>
        </p:spPr>
        <p:txBody>
          <a:bodyPr/>
          <a:lstStyle/>
          <a:p>
            <a:r>
              <a:rPr lang="de-DE" dirty="0" err="1"/>
              <a:t>Revisit</a:t>
            </a:r>
            <a:r>
              <a:rPr lang="de-DE" dirty="0"/>
              <a:t> </a:t>
            </a:r>
            <a:r>
              <a:rPr lang="de-DE" dirty="0" err="1"/>
              <a:t>Concepts</a:t>
            </a:r>
            <a:endParaRPr lang="de-DE" dirty="0"/>
          </a:p>
        </p:txBody>
      </p:sp>
      <p:sp>
        <p:nvSpPr>
          <p:cNvPr id="8" name="Textfeld 7">
            <a:extLst>
              <a:ext uri="{FF2B5EF4-FFF2-40B4-BE49-F238E27FC236}">
                <a16:creationId xmlns:a16="http://schemas.microsoft.com/office/drawing/2014/main" id="{F17708DA-6791-7942-AC00-A31AB8432841}"/>
              </a:ext>
            </a:extLst>
          </p:cNvPr>
          <p:cNvSpPr txBox="1"/>
          <p:nvPr/>
        </p:nvSpPr>
        <p:spPr>
          <a:xfrm>
            <a:off x="545124" y="6031523"/>
            <a:ext cx="5410455" cy="253916"/>
          </a:xfrm>
          <a:prstGeom prst="rect">
            <a:avLst/>
          </a:prstGeom>
          <a:noFill/>
        </p:spPr>
        <p:txBody>
          <a:bodyPr wrap="none" rtlCol="0">
            <a:spAutoFit/>
          </a:bodyPr>
          <a:lstStyle/>
          <a:p>
            <a:r>
              <a:rPr lang="en-US" sz="1050" dirty="0">
                <a:solidFill>
                  <a:schemeClr val="bg1">
                    <a:lumMod val="65000"/>
                  </a:schemeClr>
                </a:solidFill>
              </a:rPr>
              <a:t>Source: https://</a:t>
            </a:r>
            <a:r>
              <a:rPr lang="en-US" sz="1050" dirty="0" err="1">
                <a:solidFill>
                  <a:schemeClr val="bg1">
                    <a:lumMod val="65000"/>
                  </a:schemeClr>
                </a:solidFill>
              </a:rPr>
              <a:t>www.mathematik.uni-muenchen.de</a:t>
            </a:r>
            <a:r>
              <a:rPr lang="en-US" sz="1050" dirty="0">
                <a:solidFill>
                  <a:schemeClr val="bg1">
                    <a:lumMod val="65000"/>
                  </a:schemeClr>
                </a:solidFill>
              </a:rPr>
              <a:t>/%7Edeckert/teaching/SS18/sec-</a:t>
            </a:r>
            <a:r>
              <a:rPr lang="en-US" sz="1050" dirty="0" err="1">
                <a:solidFill>
                  <a:schemeClr val="bg1">
                    <a:lumMod val="65000"/>
                  </a:schemeClr>
                </a:solidFill>
              </a:rPr>
              <a:t>steps.html</a:t>
            </a:r>
            <a:endParaRPr lang="en-US" sz="1050" dirty="0">
              <a:solidFill>
                <a:schemeClr val="bg1">
                  <a:lumMod val="65000"/>
                </a:schemeClr>
              </a:solidFill>
            </a:endParaRPr>
          </a:p>
        </p:txBody>
      </p:sp>
      <p:sp>
        <p:nvSpPr>
          <p:cNvPr id="10" name="Textfeld 9">
            <a:extLst>
              <a:ext uri="{FF2B5EF4-FFF2-40B4-BE49-F238E27FC236}">
                <a16:creationId xmlns:a16="http://schemas.microsoft.com/office/drawing/2014/main" id="{2BF3541F-8625-8347-9AE0-F8A9233A2FB7}"/>
              </a:ext>
            </a:extLst>
          </p:cNvPr>
          <p:cNvSpPr txBox="1"/>
          <p:nvPr/>
        </p:nvSpPr>
        <p:spPr>
          <a:xfrm>
            <a:off x="1751061" y="1472952"/>
            <a:ext cx="4320481" cy="338554"/>
          </a:xfrm>
          <a:prstGeom prst="rect">
            <a:avLst/>
          </a:prstGeom>
          <a:noFill/>
        </p:spPr>
        <p:txBody>
          <a:bodyPr wrap="square" rtlCol="0">
            <a:spAutoFit/>
          </a:bodyPr>
          <a:lstStyle/>
          <a:p>
            <a:r>
              <a:rPr lang="en-US" sz="1600" b="1" dirty="0">
                <a:solidFill>
                  <a:schemeClr val="accent6">
                    <a:lumMod val="75000"/>
                  </a:schemeClr>
                </a:solidFill>
                <a:latin typeface="Arial Narrow" panose="020B0604020202020204" pitchFamily="34" charset="0"/>
                <a:cs typeface="Arial Narrow" panose="020B0604020202020204" pitchFamily="34" charset="0"/>
              </a:rPr>
              <a:t>The update rule: Case 2</a:t>
            </a:r>
            <a:endParaRPr lang="en-US" sz="1600" dirty="0">
              <a:solidFill>
                <a:schemeClr val="accent6">
                  <a:lumMod val="75000"/>
                </a:schemeClr>
              </a:solidFill>
              <a:latin typeface="Arial Narrow" panose="020B0604020202020204" pitchFamily="34" charset="0"/>
              <a:cs typeface="Arial Narrow" panose="020B0604020202020204" pitchFamily="34" charset="0"/>
            </a:endParaRPr>
          </a:p>
        </p:txBody>
      </p:sp>
      <p:pic>
        <p:nvPicPr>
          <p:cNvPr id="5" name="Grafik 4">
            <a:extLst>
              <a:ext uri="{FF2B5EF4-FFF2-40B4-BE49-F238E27FC236}">
                <a16:creationId xmlns:a16="http://schemas.microsoft.com/office/drawing/2014/main" id="{A1FD3853-2649-E94B-A83B-8B76A0B58EDE}"/>
              </a:ext>
            </a:extLst>
          </p:cNvPr>
          <p:cNvPicPr>
            <a:picLocks noChangeAspect="1"/>
          </p:cNvPicPr>
          <p:nvPr/>
        </p:nvPicPr>
        <p:blipFill>
          <a:blip r:embed="rId2"/>
          <a:stretch>
            <a:fillRect/>
          </a:stretch>
        </p:blipFill>
        <p:spPr>
          <a:xfrm>
            <a:off x="1790701" y="1930401"/>
            <a:ext cx="8049715" cy="2354678"/>
          </a:xfrm>
          <a:prstGeom prst="rect">
            <a:avLst/>
          </a:prstGeom>
        </p:spPr>
      </p:pic>
    </p:spTree>
    <p:extLst>
      <p:ext uri="{BB962C8B-B14F-4D97-AF65-F5344CB8AC3E}">
        <p14:creationId xmlns:p14="http://schemas.microsoft.com/office/powerpoint/2010/main" val="362724657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0305F05E-B583-4644-83CF-05251D86206E}"/>
              </a:ext>
            </a:extLst>
          </p:cNvPr>
          <p:cNvSpPr>
            <a:spLocks noGrp="1"/>
          </p:cNvSpPr>
          <p:nvPr>
            <p:ph type="body" sz="quarter" idx="11"/>
          </p:nvPr>
        </p:nvSpPr>
        <p:spPr>
          <a:xfrm>
            <a:off x="534988" y="534989"/>
            <a:ext cx="11089307" cy="725365"/>
          </a:xfrm>
        </p:spPr>
        <p:txBody>
          <a:bodyPr/>
          <a:lstStyle/>
          <a:p>
            <a:r>
              <a:rPr lang="de-DE" dirty="0" err="1"/>
              <a:t>Question</a:t>
            </a:r>
            <a:r>
              <a:rPr lang="de-DE" dirty="0"/>
              <a:t> 3.3: </a:t>
            </a:r>
            <a:r>
              <a:rPr lang="de-DE" dirty="0" err="1"/>
              <a:t>Perceptron</a:t>
            </a:r>
            <a:r>
              <a:rPr lang="de-DE" dirty="0"/>
              <a:t> </a:t>
            </a:r>
            <a:r>
              <a:rPr lang="de-DE" dirty="0" err="1"/>
              <a:t>Algorithm</a:t>
            </a:r>
            <a:r>
              <a:rPr lang="de-DE" dirty="0"/>
              <a:t> </a:t>
            </a:r>
          </a:p>
        </p:txBody>
      </p:sp>
      <p:sp>
        <p:nvSpPr>
          <p:cNvPr id="3" name="Textplatzhalter 2">
            <a:extLst>
              <a:ext uri="{FF2B5EF4-FFF2-40B4-BE49-F238E27FC236}">
                <a16:creationId xmlns:a16="http://schemas.microsoft.com/office/drawing/2014/main" id="{7813DE98-74F3-E64D-817B-2E9FA3E643A7}"/>
              </a:ext>
            </a:extLst>
          </p:cNvPr>
          <p:cNvSpPr>
            <a:spLocks noGrp="1"/>
          </p:cNvSpPr>
          <p:nvPr>
            <p:ph type="body" sz="quarter" idx="12"/>
          </p:nvPr>
        </p:nvSpPr>
        <p:spPr>
          <a:xfrm>
            <a:off x="534988" y="260648"/>
            <a:ext cx="11089307" cy="346349"/>
          </a:xfrm>
        </p:spPr>
        <p:txBody>
          <a:bodyPr/>
          <a:lstStyle/>
          <a:p>
            <a:r>
              <a:rPr lang="de-DE" dirty="0" err="1"/>
              <a:t>Revisit</a:t>
            </a:r>
            <a:r>
              <a:rPr lang="de-DE" dirty="0"/>
              <a:t> </a:t>
            </a:r>
            <a:r>
              <a:rPr lang="de-DE" dirty="0" err="1"/>
              <a:t>Concepts</a:t>
            </a:r>
            <a:endParaRPr lang="de-DE" dirty="0"/>
          </a:p>
        </p:txBody>
      </p:sp>
      <p:sp>
        <p:nvSpPr>
          <p:cNvPr id="8" name="Textfeld 7">
            <a:extLst>
              <a:ext uri="{FF2B5EF4-FFF2-40B4-BE49-F238E27FC236}">
                <a16:creationId xmlns:a16="http://schemas.microsoft.com/office/drawing/2014/main" id="{F17708DA-6791-7942-AC00-A31AB8432841}"/>
              </a:ext>
            </a:extLst>
          </p:cNvPr>
          <p:cNvSpPr txBox="1"/>
          <p:nvPr/>
        </p:nvSpPr>
        <p:spPr>
          <a:xfrm>
            <a:off x="545124" y="6031523"/>
            <a:ext cx="5410455" cy="253916"/>
          </a:xfrm>
          <a:prstGeom prst="rect">
            <a:avLst/>
          </a:prstGeom>
          <a:noFill/>
        </p:spPr>
        <p:txBody>
          <a:bodyPr wrap="none" rtlCol="0">
            <a:spAutoFit/>
          </a:bodyPr>
          <a:lstStyle/>
          <a:p>
            <a:r>
              <a:rPr lang="en-US" sz="1050" dirty="0">
                <a:solidFill>
                  <a:schemeClr val="bg1">
                    <a:lumMod val="65000"/>
                  </a:schemeClr>
                </a:solidFill>
              </a:rPr>
              <a:t>Source: https://</a:t>
            </a:r>
            <a:r>
              <a:rPr lang="en-US" sz="1050" dirty="0" err="1">
                <a:solidFill>
                  <a:schemeClr val="bg1">
                    <a:lumMod val="65000"/>
                  </a:schemeClr>
                </a:solidFill>
              </a:rPr>
              <a:t>www.mathematik.uni-muenchen.de</a:t>
            </a:r>
            <a:r>
              <a:rPr lang="en-US" sz="1050" dirty="0">
                <a:solidFill>
                  <a:schemeClr val="bg1">
                    <a:lumMod val="65000"/>
                  </a:schemeClr>
                </a:solidFill>
              </a:rPr>
              <a:t>/%7Edeckert/teaching/SS18/sec-</a:t>
            </a:r>
            <a:r>
              <a:rPr lang="en-US" sz="1050" dirty="0" err="1">
                <a:solidFill>
                  <a:schemeClr val="bg1">
                    <a:lumMod val="65000"/>
                  </a:schemeClr>
                </a:solidFill>
              </a:rPr>
              <a:t>steps.html</a:t>
            </a:r>
            <a:endParaRPr lang="en-US" sz="1050" dirty="0">
              <a:solidFill>
                <a:schemeClr val="bg1">
                  <a:lumMod val="65000"/>
                </a:schemeClr>
              </a:solidFill>
            </a:endParaRPr>
          </a:p>
        </p:txBody>
      </p:sp>
      <p:sp>
        <p:nvSpPr>
          <p:cNvPr id="7" name="Textfeld 6">
            <a:extLst>
              <a:ext uri="{FF2B5EF4-FFF2-40B4-BE49-F238E27FC236}">
                <a16:creationId xmlns:a16="http://schemas.microsoft.com/office/drawing/2014/main" id="{D65F918A-CCDE-2A40-B1AD-57EDBBEDABFA}"/>
              </a:ext>
            </a:extLst>
          </p:cNvPr>
          <p:cNvSpPr txBox="1"/>
          <p:nvPr/>
        </p:nvSpPr>
        <p:spPr>
          <a:xfrm>
            <a:off x="7104111" y="2310192"/>
            <a:ext cx="4029731" cy="584775"/>
          </a:xfrm>
          <a:prstGeom prst="rect">
            <a:avLst/>
          </a:prstGeom>
          <a:noFill/>
        </p:spPr>
        <p:txBody>
          <a:bodyPr wrap="square" rtlCol="0">
            <a:spAutoFit/>
          </a:bodyPr>
          <a:lstStyle/>
          <a:p>
            <a:r>
              <a:rPr lang="en-US" sz="1600" dirty="0">
                <a:latin typeface="Arial Narrow" panose="020B0604020202020204" pitchFamily="34" charset="0"/>
                <a:cs typeface="Arial Narrow" panose="020B0604020202020204" pitchFamily="34" charset="0"/>
              </a:rPr>
              <a:t>What is the key difference between the perceptron algorithm and a </a:t>
            </a:r>
            <a:r>
              <a:rPr lang="en-US" sz="1600" dirty="0" err="1">
                <a:latin typeface="Arial Narrow" panose="020B0604020202020204" pitchFamily="34" charset="0"/>
                <a:cs typeface="Arial Narrow" panose="020B0604020202020204" pitchFamily="34" charset="0"/>
              </a:rPr>
              <a:t>svm</a:t>
            </a:r>
            <a:r>
              <a:rPr lang="en-US" sz="1600" dirty="0">
                <a:latin typeface="Arial Narrow" panose="020B0604020202020204" pitchFamily="34" charset="0"/>
                <a:cs typeface="Arial Narrow" panose="020B0604020202020204" pitchFamily="34" charset="0"/>
              </a:rPr>
              <a:t> classifier?</a:t>
            </a:r>
          </a:p>
        </p:txBody>
      </p:sp>
      <p:sp>
        <p:nvSpPr>
          <p:cNvPr id="9" name="Textfeld 8">
            <a:extLst>
              <a:ext uri="{FF2B5EF4-FFF2-40B4-BE49-F238E27FC236}">
                <a16:creationId xmlns:a16="http://schemas.microsoft.com/office/drawing/2014/main" id="{7C3D1B88-3BB4-8349-A69D-0B7722A87EBB}"/>
              </a:ext>
            </a:extLst>
          </p:cNvPr>
          <p:cNvSpPr txBox="1"/>
          <p:nvPr/>
        </p:nvSpPr>
        <p:spPr>
          <a:xfrm>
            <a:off x="7104111" y="2996952"/>
            <a:ext cx="4320481" cy="1077218"/>
          </a:xfrm>
          <a:prstGeom prst="rect">
            <a:avLst/>
          </a:prstGeom>
          <a:noFill/>
        </p:spPr>
        <p:txBody>
          <a:bodyPr wrap="square" rtlCol="0">
            <a:spAutoFit/>
          </a:bodyPr>
          <a:lstStyle/>
          <a:p>
            <a:r>
              <a:rPr lang="en-US" sz="1600" b="1" dirty="0">
                <a:solidFill>
                  <a:schemeClr val="accent6">
                    <a:lumMod val="75000"/>
                  </a:schemeClr>
                </a:solidFill>
                <a:latin typeface="Arial Narrow" panose="020B0604020202020204" pitchFamily="34" charset="0"/>
                <a:cs typeface="Arial Narrow" panose="020B0604020202020204" pitchFamily="34" charset="0"/>
              </a:rPr>
              <a:t>Solution</a:t>
            </a:r>
            <a:r>
              <a:rPr lang="en-US" sz="1600" dirty="0">
                <a:solidFill>
                  <a:schemeClr val="accent6">
                    <a:lumMod val="75000"/>
                  </a:schemeClr>
                </a:solidFill>
                <a:latin typeface="Arial Narrow" panose="020B0604020202020204" pitchFamily="34" charset="0"/>
                <a:cs typeface="Arial Narrow" panose="020B0604020202020204" pitchFamily="34" charset="0"/>
              </a:rPr>
              <a:t>: -Optimality condition (i.e., maximum margin)</a:t>
            </a:r>
            <a:br>
              <a:rPr lang="en-US" sz="1600" dirty="0">
                <a:solidFill>
                  <a:schemeClr val="accent6">
                    <a:lumMod val="75000"/>
                  </a:schemeClr>
                </a:solidFill>
                <a:latin typeface="Arial Narrow" panose="020B0604020202020204" pitchFamily="34" charset="0"/>
                <a:cs typeface="Arial Narrow" panose="020B0604020202020204" pitchFamily="34" charset="0"/>
              </a:rPr>
            </a:br>
            <a:r>
              <a:rPr lang="en-US" sz="1600" dirty="0">
                <a:solidFill>
                  <a:schemeClr val="accent6">
                    <a:lumMod val="75000"/>
                  </a:schemeClr>
                </a:solidFill>
                <a:latin typeface="Arial Narrow" panose="020B0604020202020204" pitchFamily="34" charset="0"/>
                <a:cs typeface="Arial Narrow" panose="020B0604020202020204" pitchFamily="34" charset="0"/>
              </a:rPr>
              <a:t>                 - Perceptron is an iterative algorithm which       </a:t>
            </a:r>
            <a:br>
              <a:rPr lang="en-US" sz="1600" dirty="0">
                <a:solidFill>
                  <a:schemeClr val="accent6">
                    <a:lumMod val="75000"/>
                  </a:schemeClr>
                </a:solidFill>
                <a:latin typeface="Arial Narrow" panose="020B0604020202020204" pitchFamily="34" charset="0"/>
                <a:cs typeface="Arial Narrow" panose="020B0604020202020204" pitchFamily="34" charset="0"/>
              </a:rPr>
            </a:br>
            <a:r>
              <a:rPr lang="en-US" sz="1600" dirty="0">
                <a:solidFill>
                  <a:schemeClr val="accent6">
                    <a:lumMod val="75000"/>
                  </a:schemeClr>
                </a:solidFill>
                <a:latin typeface="Arial Narrow" panose="020B0604020202020204" pitchFamily="34" charset="0"/>
                <a:cs typeface="Arial Narrow" panose="020B0604020202020204" pitchFamily="34" charset="0"/>
              </a:rPr>
              <a:t>                   stops once one valid classifier has been      </a:t>
            </a:r>
            <a:br>
              <a:rPr lang="en-US" sz="1600" dirty="0">
                <a:solidFill>
                  <a:schemeClr val="accent6">
                    <a:lumMod val="75000"/>
                  </a:schemeClr>
                </a:solidFill>
                <a:latin typeface="Arial Narrow" panose="020B0604020202020204" pitchFamily="34" charset="0"/>
                <a:cs typeface="Arial Narrow" panose="020B0604020202020204" pitchFamily="34" charset="0"/>
              </a:rPr>
            </a:br>
            <a:r>
              <a:rPr lang="en-US" sz="1600" dirty="0">
                <a:solidFill>
                  <a:schemeClr val="accent6">
                    <a:lumMod val="75000"/>
                  </a:schemeClr>
                </a:solidFill>
                <a:latin typeface="Arial Narrow" panose="020B0604020202020204" pitchFamily="34" charset="0"/>
                <a:cs typeface="Arial Narrow" panose="020B0604020202020204" pitchFamily="34" charset="0"/>
              </a:rPr>
              <a:t>                   found. </a:t>
            </a:r>
          </a:p>
        </p:txBody>
      </p:sp>
      <p:pic>
        <p:nvPicPr>
          <p:cNvPr id="4" name="Grafik 3">
            <a:extLst>
              <a:ext uri="{FF2B5EF4-FFF2-40B4-BE49-F238E27FC236}">
                <a16:creationId xmlns:a16="http://schemas.microsoft.com/office/drawing/2014/main" id="{CAD97DD2-99A2-C04F-8633-84FC7A7CF7F6}"/>
              </a:ext>
            </a:extLst>
          </p:cNvPr>
          <p:cNvPicPr>
            <a:picLocks noChangeAspect="1"/>
          </p:cNvPicPr>
          <p:nvPr/>
        </p:nvPicPr>
        <p:blipFill>
          <a:blip r:embed="rId2"/>
          <a:stretch>
            <a:fillRect/>
          </a:stretch>
        </p:blipFill>
        <p:spPr>
          <a:xfrm>
            <a:off x="983432" y="1772816"/>
            <a:ext cx="5186946" cy="3317318"/>
          </a:xfrm>
          <a:prstGeom prst="rect">
            <a:avLst/>
          </a:prstGeom>
        </p:spPr>
      </p:pic>
    </p:spTree>
    <p:extLst>
      <p:ext uri="{BB962C8B-B14F-4D97-AF65-F5344CB8AC3E}">
        <p14:creationId xmlns:p14="http://schemas.microsoft.com/office/powerpoint/2010/main" val="42455839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393">
            <a:extLst>
              <a:ext uri="{FF2B5EF4-FFF2-40B4-BE49-F238E27FC236}">
                <a16:creationId xmlns:a16="http://schemas.microsoft.com/office/drawing/2014/main" id="{3E9083A1-A136-D245-A4AD-3F75C99E5FB0}"/>
              </a:ext>
            </a:extLst>
          </p:cNvPr>
          <p:cNvSpPr/>
          <p:nvPr/>
        </p:nvSpPr>
        <p:spPr>
          <a:xfrm>
            <a:off x="630268" y="3799335"/>
            <a:ext cx="11114087" cy="1031052"/>
          </a:xfrm>
          <a:prstGeom prst="rect">
            <a:avLst/>
          </a:prstGeom>
          <a:solidFill>
            <a:srgbClr val="457993">
              <a:lumMod val="20000"/>
              <a:lumOff val="8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panose="020F0502020204030204"/>
              <a:ea typeface="+mn-ea"/>
              <a:cs typeface="+mn-cs"/>
            </a:endParaRPr>
          </a:p>
        </p:txBody>
      </p:sp>
      <p:sp>
        <p:nvSpPr>
          <p:cNvPr id="10" name="TextBox 7">
            <a:extLst>
              <a:ext uri="{FF2B5EF4-FFF2-40B4-BE49-F238E27FC236}">
                <a16:creationId xmlns:a16="http://schemas.microsoft.com/office/drawing/2014/main" id="{6AF2F257-F52D-CF42-90A7-73FAD10CCD2C}"/>
              </a:ext>
            </a:extLst>
          </p:cNvPr>
          <p:cNvSpPr txBox="1"/>
          <p:nvPr/>
        </p:nvSpPr>
        <p:spPr>
          <a:xfrm>
            <a:off x="1043955" y="1668576"/>
            <a:ext cx="377026" cy="1107996"/>
          </a:xfrm>
          <a:prstGeom prst="rect">
            <a:avLst/>
          </a:prstGeom>
          <a:noFill/>
        </p:spPr>
        <p:txBody>
          <a:bodyPr wrap="none" rtlCol="0">
            <a:spAutoFit/>
          </a:bodyPr>
          <a:lstStyle/>
          <a:p>
            <a:r>
              <a:rPr lang="en-US" sz="6600" dirty="0">
                <a:solidFill>
                  <a:srgbClr val="457993"/>
                </a:solidFill>
                <a:latin typeface="Arial Narrow" panose="020B0604020202020204" pitchFamily="34" charset="0"/>
                <a:cs typeface="Arial Narrow" panose="020B0604020202020204" pitchFamily="34" charset="0"/>
              </a:rPr>
              <a:t>I</a:t>
            </a:r>
          </a:p>
        </p:txBody>
      </p:sp>
      <p:sp>
        <p:nvSpPr>
          <p:cNvPr id="11" name="TextBox 391">
            <a:extLst>
              <a:ext uri="{FF2B5EF4-FFF2-40B4-BE49-F238E27FC236}">
                <a16:creationId xmlns:a16="http://schemas.microsoft.com/office/drawing/2014/main" id="{26C3BE23-6450-E44A-A401-44063736B399}"/>
              </a:ext>
            </a:extLst>
          </p:cNvPr>
          <p:cNvSpPr txBox="1"/>
          <p:nvPr/>
        </p:nvSpPr>
        <p:spPr>
          <a:xfrm>
            <a:off x="851594" y="2776572"/>
            <a:ext cx="569387" cy="1107996"/>
          </a:xfrm>
          <a:prstGeom prst="rect">
            <a:avLst/>
          </a:prstGeom>
          <a:noFill/>
        </p:spPr>
        <p:txBody>
          <a:bodyPr wrap="none" rtlCol="0">
            <a:spAutoFit/>
          </a:bodyPr>
          <a:lstStyle/>
          <a:p>
            <a:r>
              <a:rPr lang="en-US" sz="6600" dirty="0">
                <a:solidFill>
                  <a:srgbClr val="457993"/>
                </a:solidFill>
                <a:latin typeface="Arial Narrow" panose="020B0604020202020204" pitchFamily="34" charset="0"/>
                <a:cs typeface="Arial Narrow" panose="020B0604020202020204" pitchFamily="34" charset="0"/>
              </a:rPr>
              <a:t>II</a:t>
            </a:r>
          </a:p>
        </p:txBody>
      </p:sp>
      <p:sp>
        <p:nvSpPr>
          <p:cNvPr id="12" name="TextBox 9">
            <a:extLst>
              <a:ext uri="{FF2B5EF4-FFF2-40B4-BE49-F238E27FC236}">
                <a16:creationId xmlns:a16="http://schemas.microsoft.com/office/drawing/2014/main" id="{DBD6576F-39DC-1C4F-8D7D-EA4C43070EC7}"/>
              </a:ext>
            </a:extLst>
          </p:cNvPr>
          <p:cNvSpPr txBox="1"/>
          <p:nvPr/>
        </p:nvSpPr>
        <p:spPr>
          <a:xfrm>
            <a:off x="1991544" y="1928787"/>
            <a:ext cx="5011308" cy="523220"/>
          </a:xfrm>
          <a:prstGeom prst="rect">
            <a:avLst/>
          </a:prstGeom>
          <a:noFill/>
        </p:spPr>
        <p:txBody>
          <a:bodyPr wrap="none" rtlCol="0">
            <a:spAutoFit/>
          </a:bodyPr>
          <a:lstStyle/>
          <a:p>
            <a:r>
              <a:rPr lang="en-US" sz="2800" dirty="0">
                <a:solidFill>
                  <a:srgbClr val="000000"/>
                </a:solidFill>
                <a:latin typeface="Arial Narrow" panose="020B0604020202020204" pitchFamily="34" charset="0"/>
                <a:cs typeface="Arial Narrow" panose="020B0604020202020204" pitchFamily="34" charset="0"/>
              </a:rPr>
              <a:t>Revisiting Concepts from the Lecture</a:t>
            </a:r>
            <a:endParaRPr lang="en-US" sz="2800" b="1" dirty="0">
              <a:solidFill>
                <a:srgbClr val="000000"/>
              </a:solidFill>
              <a:latin typeface="Arial Narrow" panose="020B0604020202020204" pitchFamily="34" charset="0"/>
              <a:cs typeface="Arial Narrow" panose="020B0604020202020204" pitchFamily="34" charset="0"/>
            </a:endParaRPr>
          </a:p>
        </p:txBody>
      </p:sp>
      <p:sp>
        <p:nvSpPr>
          <p:cNvPr id="13" name="TextBox 10">
            <a:extLst>
              <a:ext uri="{FF2B5EF4-FFF2-40B4-BE49-F238E27FC236}">
                <a16:creationId xmlns:a16="http://schemas.microsoft.com/office/drawing/2014/main" id="{D3CEAC30-C1B1-9741-98BA-4B43A88B6FCB}"/>
              </a:ext>
            </a:extLst>
          </p:cNvPr>
          <p:cNvSpPr txBox="1"/>
          <p:nvPr/>
        </p:nvSpPr>
        <p:spPr>
          <a:xfrm>
            <a:off x="1991544" y="3068960"/>
            <a:ext cx="5323893" cy="523220"/>
          </a:xfrm>
          <a:prstGeom prst="rect">
            <a:avLst/>
          </a:prstGeom>
          <a:noFill/>
        </p:spPr>
        <p:txBody>
          <a:bodyPr wrap="none" rtlCol="0">
            <a:spAutoFit/>
          </a:bodyPr>
          <a:lstStyle/>
          <a:p>
            <a:r>
              <a:rPr lang="en-US" sz="2800" dirty="0">
                <a:solidFill>
                  <a:srgbClr val="000000"/>
                </a:solidFill>
                <a:latin typeface="Arial Narrow" panose="020B0604020202020204" pitchFamily="34" charset="0"/>
                <a:cs typeface="Arial Narrow" panose="020B0604020202020204" pitchFamily="34" charset="0"/>
              </a:rPr>
              <a:t>Calculating Linear Decision Boundaries</a:t>
            </a:r>
          </a:p>
        </p:txBody>
      </p:sp>
      <p:sp>
        <p:nvSpPr>
          <p:cNvPr id="7" name="TextBox 391">
            <a:extLst>
              <a:ext uri="{FF2B5EF4-FFF2-40B4-BE49-F238E27FC236}">
                <a16:creationId xmlns:a16="http://schemas.microsoft.com/office/drawing/2014/main" id="{0AC3B067-8836-8E42-92BC-F47C6B262E3D}"/>
              </a:ext>
            </a:extLst>
          </p:cNvPr>
          <p:cNvSpPr txBox="1"/>
          <p:nvPr/>
        </p:nvSpPr>
        <p:spPr>
          <a:xfrm>
            <a:off x="654452" y="3722391"/>
            <a:ext cx="793033" cy="1107996"/>
          </a:xfrm>
          <a:prstGeom prst="rect">
            <a:avLst/>
          </a:prstGeom>
          <a:noFill/>
        </p:spPr>
        <p:txBody>
          <a:bodyPr wrap="square" rtlCol="0">
            <a:spAutoFit/>
          </a:bodyPr>
          <a:lstStyle/>
          <a:p>
            <a:r>
              <a:rPr lang="en-US" sz="6600" dirty="0">
                <a:solidFill>
                  <a:srgbClr val="457993"/>
                </a:solidFill>
                <a:latin typeface="Arial Narrow" panose="020B0604020202020204" pitchFamily="34" charset="0"/>
                <a:cs typeface="Arial Narrow" panose="020B0604020202020204" pitchFamily="34" charset="0"/>
              </a:rPr>
              <a:t>III </a:t>
            </a:r>
          </a:p>
        </p:txBody>
      </p:sp>
      <p:sp>
        <p:nvSpPr>
          <p:cNvPr id="8" name="TextBox 10">
            <a:extLst>
              <a:ext uri="{FF2B5EF4-FFF2-40B4-BE49-F238E27FC236}">
                <a16:creationId xmlns:a16="http://schemas.microsoft.com/office/drawing/2014/main" id="{3E6CB564-6501-974A-B288-7C6F81E57439}"/>
              </a:ext>
            </a:extLst>
          </p:cNvPr>
          <p:cNvSpPr txBox="1"/>
          <p:nvPr/>
        </p:nvSpPr>
        <p:spPr>
          <a:xfrm>
            <a:off x="1991544" y="4014779"/>
            <a:ext cx="5661422" cy="523220"/>
          </a:xfrm>
          <a:prstGeom prst="rect">
            <a:avLst/>
          </a:prstGeom>
          <a:noFill/>
        </p:spPr>
        <p:txBody>
          <a:bodyPr wrap="square" rtlCol="0">
            <a:spAutoFit/>
          </a:bodyPr>
          <a:lstStyle/>
          <a:p>
            <a:r>
              <a:rPr lang="en-US" sz="2800" dirty="0">
                <a:solidFill>
                  <a:srgbClr val="000000"/>
                </a:solidFill>
                <a:latin typeface="Arial Narrow" panose="020B0604020202020204" pitchFamily="34" charset="0"/>
                <a:cs typeface="Arial Narrow" panose="020B0604020202020204" pitchFamily="34" charset="0"/>
              </a:rPr>
              <a:t>Programming</a:t>
            </a:r>
            <a:endParaRPr lang="en-US" sz="2800" b="1" dirty="0">
              <a:solidFill>
                <a:srgbClr val="000000"/>
              </a:solidFill>
              <a:latin typeface="Arial Narrow" panose="020B0604020202020204" pitchFamily="34" charset="0"/>
              <a:cs typeface="Arial Narrow" panose="020B0604020202020204" pitchFamily="34" charset="0"/>
            </a:endParaRPr>
          </a:p>
        </p:txBody>
      </p:sp>
    </p:spTree>
    <p:extLst>
      <p:ext uri="{BB962C8B-B14F-4D97-AF65-F5344CB8AC3E}">
        <p14:creationId xmlns:p14="http://schemas.microsoft.com/office/powerpoint/2010/main" val="41348139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0305F05E-B583-4644-83CF-05251D86206E}"/>
              </a:ext>
            </a:extLst>
          </p:cNvPr>
          <p:cNvSpPr>
            <a:spLocks noGrp="1"/>
          </p:cNvSpPr>
          <p:nvPr>
            <p:ph type="body" sz="quarter" idx="11"/>
          </p:nvPr>
        </p:nvSpPr>
        <p:spPr/>
        <p:txBody>
          <a:bodyPr/>
          <a:lstStyle/>
          <a:p>
            <a:r>
              <a:rPr lang="de-DE" dirty="0" err="1"/>
              <a:t>Question</a:t>
            </a:r>
            <a:r>
              <a:rPr lang="de-DE" dirty="0"/>
              <a:t> 1.1: Linear non-</a:t>
            </a:r>
            <a:r>
              <a:rPr lang="de-DE" dirty="0" err="1"/>
              <a:t>separable</a:t>
            </a:r>
            <a:r>
              <a:rPr lang="de-DE" dirty="0"/>
              <a:t> </a:t>
            </a:r>
            <a:r>
              <a:rPr lang="de-DE" dirty="0" err="1"/>
              <a:t>data</a:t>
            </a:r>
            <a:endParaRPr lang="de-DE" dirty="0"/>
          </a:p>
          <a:p>
            <a:endParaRPr lang="de-DE" dirty="0"/>
          </a:p>
          <a:p>
            <a:endParaRPr lang="de-DE" dirty="0"/>
          </a:p>
        </p:txBody>
      </p:sp>
      <p:sp>
        <p:nvSpPr>
          <p:cNvPr id="3" name="Textplatzhalter 2">
            <a:extLst>
              <a:ext uri="{FF2B5EF4-FFF2-40B4-BE49-F238E27FC236}">
                <a16:creationId xmlns:a16="http://schemas.microsoft.com/office/drawing/2014/main" id="{7813DE98-74F3-E64D-817B-2E9FA3E643A7}"/>
              </a:ext>
            </a:extLst>
          </p:cNvPr>
          <p:cNvSpPr>
            <a:spLocks noGrp="1"/>
          </p:cNvSpPr>
          <p:nvPr>
            <p:ph type="body" sz="quarter" idx="12"/>
          </p:nvPr>
        </p:nvSpPr>
        <p:spPr>
          <a:xfrm>
            <a:off x="534988" y="260648"/>
            <a:ext cx="11089307" cy="346349"/>
          </a:xfrm>
        </p:spPr>
        <p:txBody>
          <a:bodyPr/>
          <a:lstStyle/>
          <a:p>
            <a:r>
              <a:rPr lang="de-DE" dirty="0" err="1"/>
              <a:t>Revisit</a:t>
            </a:r>
            <a:r>
              <a:rPr lang="de-DE" dirty="0"/>
              <a:t> </a:t>
            </a:r>
            <a:r>
              <a:rPr lang="de-DE" dirty="0" err="1"/>
              <a:t>Concepts</a:t>
            </a:r>
            <a:endParaRPr lang="de-DE" dirty="0"/>
          </a:p>
        </p:txBody>
      </p:sp>
      <p:pic>
        <p:nvPicPr>
          <p:cNvPr id="4" name="Grafik 3">
            <a:extLst>
              <a:ext uri="{FF2B5EF4-FFF2-40B4-BE49-F238E27FC236}">
                <a16:creationId xmlns:a16="http://schemas.microsoft.com/office/drawing/2014/main" id="{D7A5C59B-41ED-1F45-9BF2-1A0A6966A6CF}"/>
              </a:ext>
            </a:extLst>
          </p:cNvPr>
          <p:cNvPicPr>
            <a:picLocks noChangeAspect="1"/>
          </p:cNvPicPr>
          <p:nvPr/>
        </p:nvPicPr>
        <p:blipFill>
          <a:blip r:embed="rId2"/>
          <a:stretch>
            <a:fillRect/>
          </a:stretch>
        </p:blipFill>
        <p:spPr>
          <a:xfrm>
            <a:off x="1775520" y="2204864"/>
            <a:ext cx="3220690" cy="2642123"/>
          </a:xfrm>
          <a:prstGeom prst="rect">
            <a:avLst/>
          </a:prstGeom>
        </p:spPr>
      </p:pic>
      <p:sp>
        <p:nvSpPr>
          <p:cNvPr id="5" name="Textfeld 4">
            <a:extLst>
              <a:ext uri="{FF2B5EF4-FFF2-40B4-BE49-F238E27FC236}">
                <a16:creationId xmlns:a16="http://schemas.microsoft.com/office/drawing/2014/main" id="{D76C25E9-B62C-C74D-A7E4-5D13F63F692D}"/>
              </a:ext>
            </a:extLst>
          </p:cNvPr>
          <p:cNvSpPr txBox="1"/>
          <p:nvPr/>
        </p:nvSpPr>
        <p:spPr>
          <a:xfrm>
            <a:off x="7104111" y="1558811"/>
            <a:ext cx="4029731" cy="1323439"/>
          </a:xfrm>
          <a:prstGeom prst="rect">
            <a:avLst/>
          </a:prstGeom>
          <a:noFill/>
        </p:spPr>
        <p:txBody>
          <a:bodyPr wrap="square" rtlCol="0">
            <a:spAutoFit/>
          </a:bodyPr>
          <a:lstStyle/>
          <a:p>
            <a:r>
              <a:rPr lang="en-US" sz="1600" dirty="0">
                <a:latin typeface="Arial Narrow" panose="020B0604020202020204" pitchFamily="34" charset="0"/>
                <a:cs typeface="Arial Narrow" panose="020B0604020202020204" pitchFamily="34" charset="0"/>
              </a:rPr>
              <a:t>Our objective is to find a classifier for the data (on the left).</a:t>
            </a:r>
            <a:br>
              <a:rPr lang="en-US" sz="1600" dirty="0">
                <a:latin typeface="Arial Narrow" panose="020B0604020202020204" pitchFamily="34" charset="0"/>
                <a:cs typeface="Arial Narrow" panose="020B0604020202020204" pitchFamily="34" charset="0"/>
              </a:rPr>
            </a:br>
            <a:br>
              <a:rPr lang="en-US" sz="1600" dirty="0">
                <a:latin typeface="Arial Narrow" panose="020B0604020202020204" pitchFamily="34" charset="0"/>
                <a:cs typeface="Arial Narrow" panose="020B0604020202020204" pitchFamily="34" charset="0"/>
              </a:rPr>
            </a:br>
            <a:r>
              <a:rPr lang="en-US" sz="1600" dirty="0">
                <a:latin typeface="Arial Narrow" panose="020B0604020202020204" pitchFamily="34" charset="0"/>
                <a:cs typeface="Arial Narrow" panose="020B0604020202020204" pitchFamily="34" charset="0"/>
              </a:rPr>
              <a:t>Why is a linear classifier ineffective for such data?</a:t>
            </a:r>
            <a:br>
              <a:rPr lang="en-US" sz="1600" dirty="0">
                <a:latin typeface="Arial Narrow" panose="020B0604020202020204" pitchFamily="34" charset="0"/>
                <a:cs typeface="Arial Narrow" panose="020B0604020202020204" pitchFamily="34" charset="0"/>
              </a:rPr>
            </a:br>
            <a:endParaRPr lang="en-US" sz="1600" dirty="0">
              <a:latin typeface="Arial Narrow" panose="020B0604020202020204" pitchFamily="34" charset="0"/>
              <a:cs typeface="Arial Narrow" panose="020B0604020202020204" pitchFamily="34" charset="0"/>
            </a:endParaRPr>
          </a:p>
        </p:txBody>
      </p:sp>
    </p:spTree>
    <p:extLst>
      <p:ext uri="{BB962C8B-B14F-4D97-AF65-F5344CB8AC3E}">
        <p14:creationId xmlns:p14="http://schemas.microsoft.com/office/powerpoint/2010/main" val="91581573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884E1F6-7FE4-9449-B13D-1D29BC0F0364}"/>
              </a:ext>
            </a:extLst>
          </p:cNvPr>
          <p:cNvSpPr txBox="1"/>
          <p:nvPr/>
        </p:nvSpPr>
        <p:spPr>
          <a:xfrm>
            <a:off x="4994083" y="1268413"/>
            <a:ext cx="6629166" cy="138499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Arial Narrow" panose="020B0604020202020204" pitchFamily="34" charset="0"/>
                <a:ea typeface="+mn-ea"/>
                <a:cs typeface="Arial Narrow" panose="020B0604020202020204" pitchFamily="34" charset="0"/>
              </a:rPr>
              <a:t>For general questions and enquiries on </a:t>
            </a:r>
            <a:r>
              <a:rPr kumimoji="0" lang="en-US" sz="2800" b="1" i="0" u="none" strike="noStrike" kern="1200" cap="none" spc="0" normalizeH="0" baseline="0" noProof="0" dirty="0">
                <a:ln>
                  <a:noFill/>
                </a:ln>
                <a:solidFill>
                  <a:srgbClr val="457993"/>
                </a:solidFill>
                <a:effectLst/>
                <a:uLnTx/>
                <a:uFillTx/>
                <a:latin typeface="Arial Narrow" panose="020B0604020202020204" pitchFamily="34" charset="0"/>
                <a:ea typeface="+mn-ea"/>
                <a:cs typeface="Arial Narrow" panose="020B0604020202020204" pitchFamily="34" charset="0"/>
              </a:rPr>
              <a:t>research</a:t>
            </a:r>
            <a:r>
              <a:rPr kumimoji="0" lang="en-US" sz="2800" b="0" i="0" u="none" strike="noStrike" kern="1200" cap="none" spc="0" normalizeH="0" baseline="0" noProof="0" dirty="0">
                <a:ln>
                  <a:noFill/>
                </a:ln>
                <a:solidFill>
                  <a:srgbClr val="000000"/>
                </a:solidFill>
                <a:effectLst/>
                <a:uLnTx/>
                <a:uFillTx/>
                <a:latin typeface="Arial Narrow" panose="020B0604020202020204" pitchFamily="34" charset="0"/>
                <a:ea typeface="+mn-ea"/>
                <a:cs typeface="Arial Narrow" panose="020B0604020202020204" pitchFamily="34" charset="0"/>
              </a:rPr>
              <a:t>, </a:t>
            </a:r>
            <a:r>
              <a:rPr kumimoji="0" lang="en-US" sz="2800" b="1" i="0" u="none" strike="noStrike" kern="1200" cap="none" spc="0" normalizeH="0" baseline="0" noProof="0" dirty="0">
                <a:ln>
                  <a:noFill/>
                </a:ln>
                <a:solidFill>
                  <a:srgbClr val="457993"/>
                </a:solidFill>
                <a:effectLst/>
                <a:uLnTx/>
                <a:uFillTx/>
                <a:latin typeface="Arial Narrow" panose="020B0604020202020204" pitchFamily="34" charset="0"/>
                <a:ea typeface="+mn-ea"/>
                <a:cs typeface="Arial Narrow" panose="020B0604020202020204" pitchFamily="34" charset="0"/>
              </a:rPr>
              <a:t>teaching</a:t>
            </a:r>
            <a:r>
              <a:rPr kumimoji="0" lang="en-US" sz="2800" b="0" i="0" u="none" strike="noStrike" kern="1200" cap="none" spc="0" normalizeH="0" baseline="0" noProof="0" dirty="0">
                <a:ln>
                  <a:noFill/>
                </a:ln>
                <a:solidFill>
                  <a:srgbClr val="000000"/>
                </a:solidFill>
                <a:effectLst/>
                <a:uLnTx/>
                <a:uFillTx/>
                <a:latin typeface="Arial Narrow" panose="020B0604020202020204" pitchFamily="34" charset="0"/>
                <a:ea typeface="+mn-ea"/>
                <a:cs typeface="Arial Narrow" panose="020B0604020202020204" pitchFamily="34" charset="0"/>
              </a:rPr>
              <a:t>, </a:t>
            </a:r>
            <a:r>
              <a:rPr kumimoji="0" lang="en-US" sz="2800" b="1" i="0" u="none" strike="noStrike" kern="1200" cap="none" spc="0" normalizeH="0" baseline="0" noProof="0" dirty="0">
                <a:ln>
                  <a:noFill/>
                </a:ln>
                <a:solidFill>
                  <a:srgbClr val="457993"/>
                </a:solidFill>
                <a:effectLst/>
                <a:uLnTx/>
                <a:uFillTx/>
                <a:latin typeface="Arial Narrow" panose="020B0604020202020204" pitchFamily="34" charset="0"/>
                <a:ea typeface="+mn-ea"/>
                <a:cs typeface="Arial Narrow" panose="020B0604020202020204" pitchFamily="34" charset="0"/>
              </a:rPr>
              <a:t>job openings </a:t>
            </a:r>
            <a:r>
              <a:rPr kumimoji="0" lang="en-US" sz="2800" b="0" i="0" u="none" strike="noStrike" kern="1200" cap="none" spc="0" normalizeH="0" baseline="0" noProof="0" dirty="0">
                <a:ln>
                  <a:noFill/>
                </a:ln>
                <a:solidFill>
                  <a:srgbClr val="000000"/>
                </a:solidFill>
                <a:effectLst/>
                <a:uLnTx/>
                <a:uFillTx/>
                <a:latin typeface="Arial Narrow" panose="020B0604020202020204" pitchFamily="34" charset="0"/>
                <a:ea typeface="+mn-ea"/>
                <a:cs typeface="Arial Narrow" panose="020B0604020202020204" pitchFamily="34" charset="0"/>
              </a:rPr>
              <a:t>and new </a:t>
            </a:r>
            <a:r>
              <a:rPr kumimoji="0" lang="en-US" sz="2800" b="1" i="0" u="none" strike="noStrike" kern="1200" cap="none" spc="0" normalizeH="0" baseline="0" noProof="0" dirty="0">
                <a:ln>
                  <a:noFill/>
                </a:ln>
                <a:solidFill>
                  <a:srgbClr val="457993"/>
                </a:solidFill>
                <a:effectLst/>
                <a:uLnTx/>
                <a:uFillTx/>
                <a:latin typeface="Arial Narrow" panose="020B0604020202020204" pitchFamily="34" charset="0"/>
                <a:ea typeface="+mn-ea"/>
                <a:cs typeface="Arial Narrow" panose="020B0604020202020204" pitchFamily="34" charset="0"/>
              </a:rPr>
              <a:t>projects</a:t>
            </a:r>
            <a:r>
              <a:rPr kumimoji="0" lang="en-US" sz="2800" b="0" i="0" u="none" strike="noStrike" kern="1200" cap="none" spc="0" normalizeH="0" baseline="0" noProof="0" dirty="0">
                <a:ln>
                  <a:noFill/>
                </a:ln>
                <a:solidFill>
                  <a:srgbClr val="000000"/>
                </a:solidFill>
                <a:effectLst/>
                <a:uLnTx/>
                <a:uFillTx/>
                <a:latin typeface="Arial Narrow" panose="020B0604020202020204" pitchFamily="34" charset="0"/>
                <a:ea typeface="+mn-ea"/>
                <a:cs typeface="Arial Narrow" panose="020B0604020202020204" pitchFamily="34" charset="0"/>
              </a:rPr>
              <a:t> refer to our website at </a:t>
            </a:r>
            <a:r>
              <a:rPr kumimoji="0" lang="en-US" sz="2800" b="0" i="0" u="sng" strike="noStrike" kern="1200" cap="none" spc="0" normalizeH="0" baseline="0" noProof="0" dirty="0">
                <a:ln>
                  <a:noFill/>
                </a:ln>
                <a:solidFill>
                  <a:srgbClr val="457993"/>
                </a:solidFill>
                <a:effectLst/>
                <a:uLnTx/>
                <a:uFillTx/>
                <a:latin typeface="Arial Narrow" panose="020B0604020202020204" pitchFamily="34" charset="0"/>
                <a:ea typeface="+mn-ea"/>
                <a:cs typeface="Arial Narrow" panose="020B0604020202020204" pitchFamily="34" charset="0"/>
                <a:hlinkClick r:id="rId2">
                  <a:extLst>
                    <a:ext uri="{A12FA001-AC4F-418D-AE19-62706E023703}">
                      <ahyp:hlinkClr xmlns:ahyp="http://schemas.microsoft.com/office/drawing/2018/hyperlinkcolor" val="tx"/>
                    </a:ext>
                  </a:extLst>
                </a:hlinkClick>
              </a:rPr>
              <a:t>www.is3.uni-koeln.de</a:t>
            </a:r>
            <a:endParaRPr kumimoji="0" lang="en-US" sz="2800" b="1" i="0" u="none" strike="noStrike" kern="1200" cap="none" spc="0" normalizeH="0" baseline="0" noProof="0" dirty="0">
              <a:ln>
                <a:noFill/>
              </a:ln>
              <a:solidFill>
                <a:srgbClr val="457993"/>
              </a:solidFill>
              <a:effectLst/>
              <a:uLnTx/>
              <a:uFillTx/>
              <a:latin typeface="Arial Narrow" panose="020B0604020202020204" pitchFamily="34" charset="0"/>
              <a:ea typeface="+mn-ea"/>
              <a:cs typeface="Arial Narrow" panose="020B0604020202020204" pitchFamily="34" charset="0"/>
            </a:endParaRPr>
          </a:p>
        </p:txBody>
      </p:sp>
      <p:pic>
        <p:nvPicPr>
          <p:cNvPr id="5" name="Picture 4">
            <a:extLst>
              <a:ext uri="{FF2B5EF4-FFF2-40B4-BE49-F238E27FC236}">
                <a16:creationId xmlns:a16="http://schemas.microsoft.com/office/drawing/2014/main" id="{8518894C-9714-FB4E-B1C4-92858B939D76}"/>
              </a:ext>
            </a:extLst>
          </p:cNvPr>
          <p:cNvPicPr>
            <a:picLocks noChangeAspect="1"/>
          </p:cNvPicPr>
          <p:nvPr/>
        </p:nvPicPr>
        <p:blipFill>
          <a:blip r:embed="rId3"/>
          <a:stretch>
            <a:fillRect/>
          </a:stretch>
        </p:blipFill>
        <p:spPr>
          <a:xfrm>
            <a:off x="3655183" y="1347208"/>
            <a:ext cx="778786" cy="778786"/>
          </a:xfrm>
          <a:prstGeom prst="rect">
            <a:avLst/>
          </a:prstGeom>
        </p:spPr>
      </p:pic>
      <p:sp>
        <p:nvSpPr>
          <p:cNvPr id="10" name="TextBox 9">
            <a:extLst>
              <a:ext uri="{FF2B5EF4-FFF2-40B4-BE49-F238E27FC236}">
                <a16:creationId xmlns:a16="http://schemas.microsoft.com/office/drawing/2014/main" id="{47A20D24-FD58-9F4A-9ADD-C9A1649C7C4E}"/>
              </a:ext>
            </a:extLst>
          </p:cNvPr>
          <p:cNvSpPr txBox="1"/>
          <p:nvPr/>
        </p:nvSpPr>
        <p:spPr>
          <a:xfrm>
            <a:off x="5005633" y="3023840"/>
            <a:ext cx="6617616" cy="181588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Arial Narrow" panose="020B0604020202020204" pitchFamily="34" charset="0"/>
                <a:ea typeface="+mn-ea"/>
                <a:cs typeface="Arial Narrow" panose="020B0604020202020204" pitchFamily="34" charset="0"/>
              </a:rPr>
              <a:t>For specific enquiries regarding this course contact us by sending an email to the </a:t>
            </a:r>
            <a:r>
              <a:rPr kumimoji="0" lang="en-US" sz="2800" b="1" i="0" u="none" strike="noStrike" kern="1200" cap="none" spc="0" normalizeH="0" baseline="0" noProof="0" dirty="0">
                <a:ln>
                  <a:noFill/>
                </a:ln>
                <a:solidFill>
                  <a:srgbClr val="457993"/>
                </a:solidFill>
                <a:effectLst/>
                <a:uLnTx/>
                <a:uFillTx/>
                <a:latin typeface="Arial Narrow" panose="020B0604020202020204" pitchFamily="34" charset="0"/>
                <a:ea typeface="+mn-ea"/>
                <a:cs typeface="Arial Narrow" panose="020B0604020202020204" pitchFamily="34" charset="0"/>
              </a:rPr>
              <a:t>IS3 teaching </a:t>
            </a:r>
            <a:r>
              <a:rPr kumimoji="0" lang="en-US" sz="2800" b="0" i="0" u="none" strike="noStrike" kern="1200" cap="none" spc="0" normalizeH="0" baseline="0" noProof="0" dirty="0">
                <a:ln>
                  <a:noFill/>
                </a:ln>
                <a:solidFill>
                  <a:srgbClr val="000000"/>
                </a:solidFill>
                <a:effectLst/>
                <a:uLnTx/>
                <a:uFillTx/>
                <a:latin typeface="Arial Narrow" panose="020B0604020202020204" pitchFamily="34" charset="0"/>
                <a:ea typeface="+mn-ea"/>
                <a:cs typeface="Arial Narrow" panose="020B0604020202020204" pitchFamily="34" charset="0"/>
              </a:rPr>
              <a:t>address at </a:t>
            </a:r>
            <a:r>
              <a:rPr kumimoji="0" lang="en-US" sz="2800" b="0" i="0" u="none" strike="noStrike" kern="1200" cap="none" spc="0" normalizeH="0" baseline="0" noProof="0" dirty="0">
                <a:ln>
                  <a:noFill/>
                </a:ln>
                <a:solidFill>
                  <a:srgbClr val="457993"/>
                </a:solidFill>
                <a:effectLst/>
                <a:uLnTx/>
                <a:uFillTx/>
                <a:latin typeface="Arial Narrow" panose="020B0604020202020204" pitchFamily="34" charset="0"/>
                <a:ea typeface="+mn-ea"/>
                <a:cs typeface="Arial Narrow" panose="020B0604020202020204" pitchFamily="34" charset="0"/>
                <a:hlinkClick r:id="rId4">
                  <a:extLst>
                    <a:ext uri="{A12FA001-AC4F-418D-AE19-62706E023703}">
                      <ahyp:hlinkClr xmlns:ahyp="http://schemas.microsoft.com/office/drawing/2018/hyperlinkcolor" val="tx"/>
                    </a:ext>
                  </a:extLst>
                </a:hlinkClick>
              </a:rPr>
              <a:t>is3-teaching@wiso.uni-koeln.de</a:t>
            </a:r>
            <a:r>
              <a:rPr kumimoji="0" lang="en-US" sz="2800" b="0" i="0" u="none" strike="noStrike" kern="1200" cap="none" spc="0" normalizeH="0" baseline="0" noProof="0" dirty="0">
                <a:ln>
                  <a:noFill/>
                </a:ln>
                <a:solidFill>
                  <a:srgbClr val="457993"/>
                </a:solidFill>
                <a:effectLst/>
                <a:uLnTx/>
                <a:uFillTx/>
                <a:latin typeface="Arial Narrow" panose="020B0604020202020204" pitchFamily="34" charset="0"/>
                <a:ea typeface="+mn-ea"/>
                <a:cs typeface="Arial Narrow" panose="020B0604020202020204" pitchFamily="34" charset="0"/>
              </a:rPr>
              <a:t> </a:t>
            </a:r>
            <a:endParaRPr kumimoji="0" lang="en-US" sz="2800" b="1" i="0" u="none" strike="noStrike" kern="1200" cap="none" spc="0" normalizeH="0" baseline="0" noProof="0" dirty="0">
              <a:ln>
                <a:noFill/>
              </a:ln>
              <a:solidFill>
                <a:srgbClr val="457993"/>
              </a:solidFill>
              <a:effectLst/>
              <a:uLnTx/>
              <a:uFillTx/>
              <a:latin typeface="Arial Narrow" panose="020B0604020202020204" pitchFamily="34" charset="0"/>
              <a:ea typeface="+mn-ea"/>
              <a:cs typeface="Arial Narrow" panose="020B0604020202020204" pitchFamily="34" charset="0"/>
            </a:endParaRPr>
          </a:p>
        </p:txBody>
      </p:sp>
      <p:pic>
        <p:nvPicPr>
          <p:cNvPr id="9" name="Picture 8">
            <a:extLst>
              <a:ext uri="{FF2B5EF4-FFF2-40B4-BE49-F238E27FC236}">
                <a16:creationId xmlns:a16="http://schemas.microsoft.com/office/drawing/2014/main" id="{4EBFCAFD-5C04-A541-BC7B-5669BA92A2BB}"/>
              </a:ext>
            </a:extLst>
          </p:cNvPr>
          <p:cNvPicPr>
            <a:picLocks noChangeAspect="1"/>
          </p:cNvPicPr>
          <p:nvPr/>
        </p:nvPicPr>
        <p:blipFill>
          <a:blip r:embed="rId5"/>
          <a:stretch>
            <a:fillRect/>
          </a:stretch>
        </p:blipFill>
        <p:spPr>
          <a:xfrm>
            <a:off x="3505488" y="3111760"/>
            <a:ext cx="928481" cy="928481"/>
          </a:xfrm>
          <a:prstGeom prst="rect">
            <a:avLst/>
          </a:prstGeom>
        </p:spPr>
      </p:pic>
      <p:cxnSp>
        <p:nvCxnSpPr>
          <p:cNvPr id="11" name="Gerade Verbindung 8">
            <a:extLst>
              <a:ext uri="{FF2B5EF4-FFF2-40B4-BE49-F238E27FC236}">
                <a16:creationId xmlns:a16="http://schemas.microsoft.com/office/drawing/2014/main" id="{2A0DC8B7-F498-4048-B881-E34093EF9BB3}"/>
              </a:ext>
            </a:extLst>
          </p:cNvPr>
          <p:cNvCxnSpPr>
            <a:cxnSpLocks/>
          </p:cNvCxnSpPr>
          <p:nvPr/>
        </p:nvCxnSpPr>
        <p:spPr bwMode="auto">
          <a:xfrm flipV="1">
            <a:off x="2945373" y="1268413"/>
            <a:ext cx="0" cy="4850954"/>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D3F27933-06BF-B743-A20E-116BC6E410E7}"/>
              </a:ext>
            </a:extLst>
          </p:cNvPr>
          <p:cNvSpPr txBox="1"/>
          <p:nvPr/>
        </p:nvSpPr>
        <p:spPr>
          <a:xfrm>
            <a:off x="618242" y="1268413"/>
            <a:ext cx="2327131" cy="83099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srgbClr val="457993"/>
                </a:solidFill>
                <a:effectLst/>
                <a:uLnTx/>
                <a:uFillTx/>
                <a:latin typeface="Arial Narrow" panose="020B0604020202020204" pitchFamily="34" charset="0"/>
                <a:ea typeface="+mn-ea"/>
                <a:cs typeface="Arial Narrow" panose="020B0604020202020204" pitchFamily="34" charset="0"/>
              </a:rPr>
              <a:t>Contact</a:t>
            </a:r>
          </a:p>
        </p:txBody>
      </p:sp>
    </p:spTree>
    <p:extLst>
      <p:ext uri="{BB962C8B-B14F-4D97-AF65-F5344CB8AC3E}">
        <p14:creationId xmlns:p14="http://schemas.microsoft.com/office/powerpoint/2010/main" val="28927981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0305F05E-B583-4644-83CF-05251D86206E}"/>
              </a:ext>
            </a:extLst>
          </p:cNvPr>
          <p:cNvSpPr>
            <a:spLocks noGrp="1"/>
          </p:cNvSpPr>
          <p:nvPr>
            <p:ph type="body" sz="quarter" idx="11"/>
          </p:nvPr>
        </p:nvSpPr>
        <p:spPr/>
        <p:txBody>
          <a:bodyPr/>
          <a:lstStyle/>
          <a:p>
            <a:r>
              <a:rPr lang="de-DE" dirty="0" err="1"/>
              <a:t>Question</a:t>
            </a:r>
            <a:r>
              <a:rPr lang="de-DE" dirty="0"/>
              <a:t> 1.1: Linear non-</a:t>
            </a:r>
            <a:r>
              <a:rPr lang="de-DE" dirty="0" err="1"/>
              <a:t>separable</a:t>
            </a:r>
            <a:r>
              <a:rPr lang="de-DE" dirty="0"/>
              <a:t> </a:t>
            </a:r>
            <a:r>
              <a:rPr lang="de-DE" dirty="0" err="1"/>
              <a:t>data</a:t>
            </a:r>
            <a:endParaRPr lang="de-DE" dirty="0"/>
          </a:p>
          <a:p>
            <a:endParaRPr lang="de-DE" dirty="0"/>
          </a:p>
          <a:p>
            <a:endParaRPr lang="de-DE" dirty="0"/>
          </a:p>
        </p:txBody>
      </p:sp>
      <p:sp>
        <p:nvSpPr>
          <p:cNvPr id="3" name="Textplatzhalter 2">
            <a:extLst>
              <a:ext uri="{FF2B5EF4-FFF2-40B4-BE49-F238E27FC236}">
                <a16:creationId xmlns:a16="http://schemas.microsoft.com/office/drawing/2014/main" id="{7813DE98-74F3-E64D-817B-2E9FA3E643A7}"/>
              </a:ext>
            </a:extLst>
          </p:cNvPr>
          <p:cNvSpPr>
            <a:spLocks noGrp="1"/>
          </p:cNvSpPr>
          <p:nvPr>
            <p:ph type="body" sz="quarter" idx="12"/>
          </p:nvPr>
        </p:nvSpPr>
        <p:spPr>
          <a:xfrm>
            <a:off x="534988" y="260648"/>
            <a:ext cx="11089307" cy="346349"/>
          </a:xfrm>
        </p:spPr>
        <p:txBody>
          <a:bodyPr/>
          <a:lstStyle/>
          <a:p>
            <a:r>
              <a:rPr lang="de-DE" dirty="0" err="1"/>
              <a:t>Revisit</a:t>
            </a:r>
            <a:r>
              <a:rPr lang="de-DE" dirty="0"/>
              <a:t> </a:t>
            </a:r>
            <a:r>
              <a:rPr lang="de-DE" dirty="0" err="1"/>
              <a:t>Concepts</a:t>
            </a:r>
            <a:endParaRPr lang="de-DE" dirty="0"/>
          </a:p>
        </p:txBody>
      </p:sp>
      <p:pic>
        <p:nvPicPr>
          <p:cNvPr id="4" name="Grafik 3">
            <a:extLst>
              <a:ext uri="{FF2B5EF4-FFF2-40B4-BE49-F238E27FC236}">
                <a16:creationId xmlns:a16="http://schemas.microsoft.com/office/drawing/2014/main" id="{D7A5C59B-41ED-1F45-9BF2-1A0A6966A6CF}"/>
              </a:ext>
            </a:extLst>
          </p:cNvPr>
          <p:cNvPicPr>
            <a:picLocks noChangeAspect="1"/>
          </p:cNvPicPr>
          <p:nvPr/>
        </p:nvPicPr>
        <p:blipFill>
          <a:blip r:embed="rId2"/>
          <a:stretch>
            <a:fillRect/>
          </a:stretch>
        </p:blipFill>
        <p:spPr>
          <a:xfrm>
            <a:off x="1775520" y="2204864"/>
            <a:ext cx="3220690" cy="2642123"/>
          </a:xfrm>
          <a:prstGeom prst="rect">
            <a:avLst/>
          </a:prstGeom>
        </p:spPr>
      </p:pic>
      <p:sp>
        <p:nvSpPr>
          <p:cNvPr id="5" name="Textfeld 4">
            <a:extLst>
              <a:ext uri="{FF2B5EF4-FFF2-40B4-BE49-F238E27FC236}">
                <a16:creationId xmlns:a16="http://schemas.microsoft.com/office/drawing/2014/main" id="{D76C25E9-B62C-C74D-A7E4-5D13F63F692D}"/>
              </a:ext>
            </a:extLst>
          </p:cNvPr>
          <p:cNvSpPr txBox="1"/>
          <p:nvPr/>
        </p:nvSpPr>
        <p:spPr>
          <a:xfrm>
            <a:off x="7104111" y="1558811"/>
            <a:ext cx="4029731" cy="1323439"/>
          </a:xfrm>
          <a:prstGeom prst="rect">
            <a:avLst/>
          </a:prstGeom>
          <a:noFill/>
        </p:spPr>
        <p:txBody>
          <a:bodyPr wrap="square" rtlCol="0">
            <a:spAutoFit/>
          </a:bodyPr>
          <a:lstStyle/>
          <a:p>
            <a:r>
              <a:rPr lang="en-US" sz="1600" dirty="0">
                <a:latin typeface="Arial Narrow" panose="020B0604020202020204" pitchFamily="34" charset="0"/>
                <a:cs typeface="Arial Narrow" panose="020B0604020202020204" pitchFamily="34" charset="0"/>
              </a:rPr>
              <a:t>Our objective is to find a classifier for the data (on the left).</a:t>
            </a:r>
            <a:br>
              <a:rPr lang="en-US" sz="1600" dirty="0">
                <a:latin typeface="Arial Narrow" panose="020B0604020202020204" pitchFamily="34" charset="0"/>
                <a:cs typeface="Arial Narrow" panose="020B0604020202020204" pitchFamily="34" charset="0"/>
              </a:rPr>
            </a:br>
            <a:br>
              <a:rPr lang="en-US" sz="1600" dirty="0">
                <a:latin typeface="Arial Narrow" panose="020B0604020202020204" pitchFamily="34" charset="0"/>
                <a:cs typeface="Arial Narrow" panose="020B0604020202020204" pitchFamily="34" charset="0"/>
              </a:rPr>
            </a:br>
            <a:r>
              <a:rPr lang="en-US" sz="1600" dirty="0">
                <a:latin typeface="Arial Narrow" panose="020B0604020202020204" pitchFamily="34" charset="0"/>
                <a:cs typeface="Arial Narrow" panose="020B0604020202020204" pitchFamily="34" charset="0"/>
              </a:rPr>
              <a:t>Why is a linear classifier ineffective for such data?</a:t>
            </a:r>
            <a:br>
              <a:rPr lang="en-US" sz="1600" dirty="0">
                <a:latin typeface="Arial Narrow" panose="020B0604020202020204" pitchFamily="34" charset="0"/>
                <a:cs typeface="Arial Narrow" panose="020B0604020202020204" pitchFamily="34" charset="0"/>
              </a:rPr>
            </a:br>
            <a:endParaRPr lang="en-US" sz="1600" dirty="0">
              <a:latin typeface="Arial Narrow" panose="020B0604020202020204" pitchFamily="34" charset="0"/>
              <a:cs typeface="Arial Narrow" panose="020B0604020202020204" pitchFamily="34" charset="0"/>
            </a:endParaRPr>
          </a:p>
        </p:txBody>
      </p:sp>
      <p:sp>
        <p:nvSpPr>
          <p:cNvPr id="6" name="Textfeld 5">
            <a:extLst>
              <a:ext uri="{FF2B5EF4-FFF2-40B4-BE49-F238E27FC236}">
                <a16:creationId xmlns:a16="http://schemas.microsoft.com/office/drawing/2014/main" id="{655D45DC-30FC-C34A-AA7B-405984CC065F}"/>
              </a:ext>
            </a:extLst>
          </p:cNvPr>
          <p:cNvSpPr txBox="1"/>
          <p:nvPr/>
        </p:nvSpPr>
        <p:spPr>
          <a:xfrm>
            <a:off x="7104111" y="2996952"/>
            <a:ext cx="4320481" cy="2308324"/>
          </a:xfrm>
          <a:prstGeom prst="rect">
            <a:avLst/>
          </a:prstGeom>
          <a:noFill/>
        </p:spPr>
        <p:txBody>
          <a:bodyPr wrap="square" rtlCol="0">
            <a:spAutoFit/>
          </a:bodyPr>
          <a:lstStyle/>
          <a:p>
            <a:r>
              <a:rPr lang="en-US" sz="1600" b="1" dirty="0">
                <a:solidFill>
                  <a:schemeClr val="accent6">
                    <a:lumMod val="75000"/>
                  </a:schemeClr>
                </a:solidFill>
                <a:latin typeface="Arial Narrow" panose="020B0604020202020204" pitchFamily="34" charset="0"/>
                <a:cs typeface="Arial Narrow" panose="020B0604020202020204" pitchFamily="34" charset="0"/>
              </a:rPr>
              <a:t>Solution</a:t>
            </a:r>
            <a:r>
              <a:rPr lang="en-US" sz="1600" dirty="0">
                <a:solidFill>
                  <a:schemeClr val="accent6">
                    <a:lumMod val="75000"/>
                  </a:schemeClr>
                </a:solidFill>
                <a:latin typeface="Arial Narrow" panose="020B0604020202020204" pitchFamily="34" charset="0"/>
                <a:cs typeface="Arial Narrow" panose="020B0604020202020204" pitchFamily="34" charset="0"/>
              </a:rPr>
              <a:t>: Because a typical linear classifier can only separate data using a hyperplane (several solutions might exists). Hyperplanes are a </a:t>
            </a:r>
            <a:r>
              <a:rPr lang="en-US" sz="1600" b="1" dirty="0">
                <a:solidFill>
                  <a:schemeClr val="accent6">
                    <a:lumMod val="75000"/>
                  </a:schemeClr>
                </a:solidFill>
                <a:latin typeface="Arial Narrow" panose="020B0604020202020204" pitchFamily="34" charset="0"/>
                <a:cs typeface="Arial Narrow" panose="020B0604020202020204" pitchFamily="34" charset="0"/>
              </a:rPr>
              <a:t>flat</a:t>
            </a:r>
            <a:r>
              <a:rPr lang="en-US" sz="1600" dirty="0">
                <a:solidFill>
                  <a:schemeClr val="accent6">
                    <a:lumMod val="75000"/>
                  </a:schemeClr>
                </a:solidFill>
                <a:latin typeface="Arial Narrow" panose="020B0604020202020204" pitchFamily="34" charset="0"/>
                <a:cs typeface="Arial Narrow" panose="020B0604020202020204" pitchFamily="34" charset="0"/>
              </a:rPr>
              <a:t> subspace of the originating Euclidean space. Curved or any other subspaces cannot be calculated with classical linear classifiers.</a:t>
            </a:r>
          </a:p>
          <a:p>
            <a:br>
              <a:rPr lang="en-US" sz="1600" dirty="0">
                <a:solidFill>
                  <a:schemeClr val="accent6">
                    <a:lumMod val="75000"/>
                  </a:schemeClr>
                </a:solidFill>
                <a:latin typeface="Arial Narrow" panose="020B0604020202020204" pitchFamily="34" charset="0"/>
                <a:cs typeface="Arial Narrow" panose="020B0604020202020204" pitchFamily="34" charset="0"/>
              </a:rPr>
            </a:br>
            <a:r>
              <a:rPr lang="en-US" sz="1600" dirty="0">
                <a:solidFill>
                  <a:schemeClr val="accent6">
                    <a:lumMod val="75000"/>
                  </a:schemeClr>
                </a:solidFill>
                <a:latin typeface="Arial Narrow" panose="020B0604020202020204" pitchFamily="34" charset="0"/>
                <a:cs typeface="Arial Narrow" panose="020B0604020202020204" pitchFamily="34" charset="0"/>
              </a:rPr>
              <a:t>For the data, there exists no hyperplane to separate the red from the green dots.</a:t>
            </a:r>
          </a:p>
        </p:txBody>
      </p:sp>
    </p:spTree>
    <p:extLst>
      <p:ext uri="{BB962C8B-B14F-4D97-AF65-F5344CB8AC3E}">
        <p14:creationId xmlns:p14="http://schemas.microsoft.com/office/powerpoint/2010/main" val="39157650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0305F05E-B583-4644-83CF-05251D86206E}"/>
              </a:ext>
            </a:extLst>
          </p:cNvPr>
          <p:cNvSpPr>
            <a:spLocks noGrp="1"/>
          </p:cNvSpPr>
          <p:nvPr>
            <p:ph type="body" sz="quarter" idx="11"/>
          </p:nvPr>
        </p:nvSpPr>
        <p:spPr/>
        <p:txBody>
          <a:bodyPr/>
          <a:lstStyle/>
          <a:p>
            <a:r>
              <a:rPr lang="de-DE" dirty="0" err="1"/>
              <a:t>Question</a:t>
            </a:r>
            <a:r>
              <a:rPr lang="de-DE" dirty="0"/>
              <a:t> 1.2: Linear non-</a:t>
            </a:r>
            <a:r>
              <a:rPr lang="de-DE" dirty="0" err="1"/>
              <a:t>separable</a:t>
            </a:r>
            <a:r>
              <a:rPr lang="de-DE" dirty="0"/>
              <a:t> </a:t>
            </a:r>
            <a:r>
              <a:rPr lang="de-DE" dirty="0" err="1"/>
              <a:t>data</a:t>
            </a:r>
            <a:endParaRPr lang="de-DE" dirty="0"/>
          </a:p>
          <a:p>
            <a:endParaRPr lang="de-DE" dirty="0"/>
          </a:p>
          <a:p>
            <a:endParaRPr lang="de-DE" dirty="0"/>
          </a:p>
        </p:txBody>
      </p:sp>
      <p:sp>
        <p:nvSpPr>
          <p:cNvPr id="3" name="Textplatzhalter 2">
            <a:extLst>
              <a:ext uri="{FF2B5EF4-FFF2-40B4-BE49-F238E27FC236}">
                <a16:creationId xmlns:a16="http://schemas.microsoft.com/office/drawing/2014/main" id="{7813DE98-74F3-E64D-817B-2E9FA3E643A7}"/>
              </a:ext>
            </a:extLst>
          </p:cNvPr>
          <p:cNvSpPr>
            <a:spLocks noGrp="1"/>
          </p:cNvSpPr>
          <p:nvPr>
            <p:ph type="body" sz="quarter" idx="12"/>
          </p:nvPr>
        </p:nvSpPr>
        <p:spPr>
          <a:xfrm>
            <a:off x="534988" y="260648"/>
            <a:ext cx="11089307" cy="346349"/>
          </a:xfrm>
        </p:spPr>
        <p:txBody>
          <a:bodyPr/>
          <a:lstStyle/>
          <a:p>
            <a:r>
              <a:rPr lang="de-DE" dirty="0" err="1"/>
              <a:t>Revisit</a:t>
            </a:r>
            <a:r>
              <a:rPr lang="de-DE" dirty="0"/>
              <a:t> </a:t>
            </a:r>
            <a:r>
              <a:rPr lang="de-DE" dirty="0" err="1"/>
              <a:t>Concepts</a:t>
            </a:r>
            <a:endParaRPr lang="de-DE" dirty="0"/>
          </a:p>
        </p:txBody>
      </p:sp>
      <p:pic>
        <p:nvPicPr>
          <p:cNvPr id="4" name="Grafik 3">
            <a:extLst>
              <a:ext uri="{FF2B5EF4-FFF2-40B4-BE49-F238E27FC236}">
                <a16:creationId xmlns:a16="http://schemas.microsoft.com/office/drawing/2014/main" id="{D7A5C59B-41ED-1F45-9BF2-1A0A6966A6CF}"/>
              </a:ext>
            </a:extLst>
          </p:cNvPr>
          <p:cNvPicPr>
            <a:picLocks noChangeAspect="1"/>
          </p:cNvPicPr>
          <p:nvPr/>
        </p:nvPicPr>
        <p:blipFill>
          <a:blip r:embed="rId2"/>
          <a:stretch>
            <a:fillRect/>
          </a:stretch>
        </p:blipFill>
        <p:spPr>
          <a:xfrm>
            <a:off x="1775520" y="2204864"/>
            <a:ext cx="3220690" cy="2642123"/>
          </a:xfrm>
          <a:prstGeom prst="rect">
            <a:avLst/>
          </a:prstGeom>
        </p:spPr>
      </p:pic>
      <p:sp>
        <p:nvSpPr>
          <p:cNvPr id="5" name="Textfeld 4">
            <a:extLst>
              <a:ext uri="{FF2B5EF4-FFF2-40B4-BE49-F238E27FC236}">
                <a16:creationId xmlns:a16="http://schemas.microsoft.com/office/drawing/2014/main" id="{D76C25E9-B62C-C74D-A7E4-5D13F63F692D}"/>
              </a:ext>
            </a:extLst>
          </p:cNvPr>
          <p:cNvSpPr txBox="1"/>
          <p:nvPr/>
        </p:nvSpPr>
        <p:spPr>
          <a:xfrm>
            <a:off x="7104111" y="2310192"/>
            <a:ext cx="4029731" cy="338554"/>
          </a:xfrm>
          <a:prstGeom prst="rect">
            <a:avLst/>
          </a:prstGeom>
          <a:noFill/>
        </p:spPr>
        <p:txBody>
          <a:bodyPr wrap="square" rtlCol="0">
            <a:spAutoFit/>
          </a:bodyPr>
          <a:lstStyle/>
          <a:p>
            <a:r>
              <a:rPr lang="en-US" sz="1600" dirty="0">
                <a:latin typeface="Arial Narrow" panose="020B0604020202020204" pitchFamily="34" charset="0"/>
                <a:cs typeface="Arial Narrow" panose="020B0604020202020204" pitchFamily="34" charset="0"/>
              </a:rPr>
              <a:t>Could we train and use a decision tree instead?</a:t>
            </a:r>
          </a:p>
        </p:txBody>
      </p:sp>
    </p:spTree>
    <p:extLst>
      <p:ext uri="{BB962C8B-B14F-4D97-AF65-F5344CB8AC3E}">
        <p14:creationId xmlns:p14="http://schemas.microsoft.com/office/powerpoint/2010/main" val="7664702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0305F05E-B583-4644-83CF-05251D86206E}"/>
              </a:ext>
            </a:extLst>
          </p:cNvPr>
          <p:cNvSpPr>
            <a:spLocks noGrp="1"/>
          </p:cNvSpPr>
          <p:nvPr>
            <p:ph type="body" sz="quarter" idx="11"/>
          </p:nvPr>
        </p:nvSpPr>
        <p:spPr/>
        <p:txBody>
          <a:bodyPr/>
          <a:lstStyle/>
          <a:p>
            <a:r>
              <a:rPr lang="de-DE" dirty="0" err="1"/>
              <a:t>Question</a:t>
            </a:r>
            <a:r>
              <a:rPr lang="de-DE" dirty="0"/>
              <a:t> 1.2: Linear non-</a:t>
            </a:r>
            <a:r>
              <a:rPr lang="de-DE" dirty="0" err="1"/>
              <a:t>separable</a:t>
            </a:r>
            <a:r>
              <a:rPr lang="de-DE" dirty="0"/>
              <a:t> </a:t>
            </a:r>
            <a:r>
              <a:rPr lang="de-DE" dirty="0" err="1"/>
              <a:t>data</a:t>
            </a:r>
            <a:endParaRPr lang="de-DE" dirty="0"/>
          </a:p>
          <a:p>
            <a:endParaRPr lang="de-DE" dirty="0"/>
          </a:p>
          <a:p>
            <a:endParaRPr lang="de-DE" dirty="0"/>
          </a:p>
        </p:txBody>
      </p:sp>
      <p:sp>
        <p:nvSpPr>
          <p:cNvPr id="3" name="Textplatzhalter 2">
            <a:extLst>
              <a:ext uri="{FF2B5EF4-FFF2-40B4-BE49-F238E27FC236}">
                <a16:creationId xmlns:a16="http://schemas.microsoft.com/office/drawing/2014/main" id="{7813DE98-74F3-E64D-817B-2E9FA3E643A7}"/>
              </a:ext>
            </a:extLst>
          </p:cNvPr>
          <p:cNvSpPr>
            <a:spLocks noGrp="1"/>
          </p:cNvSpPr>
          <p:nvPr>
            <p:ph type="body" sz="quarter" idx="12"/>
          </p:nvPr>
        </p:nvSpPr>
        <p:spPr>
          <a:xfrm>
            <a:off x="534988" y="260648"/>
            <a:ext cx="11089307" cy="346349"/>
          </a:xfrm>
        </p:spPr>
        <p:txBody>
          <a:bodyPr/>
          <a:lstStyle/>
          <a:p>
            <a:r>
              <a:rPr lang="de-DE" dirty="0" err="1"/>
              <a:t>Revisit</a:t>
            </a:r>
            <a:r>
              <a:rPr lang="de-DE" dirty="0"/>
              <a:t> </a:t>
            </a:r>
            <a:r>
              <a:rPr lang="de-DE" dirty="0" err="1"/>
              <a:t>Concepts</a:t>
            </a:r>
            <a:endParaRPr lang="de-DE" dirty="0"/>
          </a:p>
        </p:txBody>
      </p:sp>
      <p:pic>
        <p:nvPicPr>
          <p:cNvPr id="4" name="Grafik 3">
            <a:extLst>
              <a:ext uri="{FF2B5EF4-FFF2-40B4-BE49-F238E27FC236}">
                <a16:creationId xmlns:a16="http://schemas.microsoft.com/office/drawing/2014/main" id="{D7A5C59B-41ED-1F45-9BF2-1A0A6966A6CF}"/>
              </a:ext>
            </a:extLst>
          </p:cNvPr>
          <p:cNvPicPr>
            <a:picLocks noChangeAspect="1"/>
          </p:cNvPicPr>
          <p:nvPr/>
        </p:nvPicPr>
        <p:blipFill>
          <a:blip r:embed="rId2"/>
          <a:stretch>
            <a:fillRect/>
          </a:stretch>
        </p:blipFill>
        <p:spPr>
          <a:xfrm>
            <a:off x="1775520" y="2204864"/>
            <a:ext cx="3220690" cy="2642123"/>
          </a:xfrm>
          <a:prstGeom prst="rect">
            <a:avLst/>
          </a:prstGeom>
        </p:spPr>
      </p:pic>
      <p:sp>
        <p:nvSpPr>
          <p:cNvPr id="5" name="Textfeld 4">
            <a:extLst>
              <a:ext uri="{FF2B5EF4-FFF2-40B4-BE49-F238E27FC236}">
                <a16:creationId xmlns:a16="http://schemas.microsoft.com/office/drawing/2014/main" id="{D76C25E9-B62C-C74D-A7E4-5D13F63F692D}"/>
              </a:ext>
            </a:extLst>
          </p:cNvPr>
          <p:cNvSpPr txBox="1"/>
          <p:nvPr/>
        </p:nvSpPr>
        <p:spPr>
          <a:xfrm>
            <a:off x="7104111" y="2310192"/>
            <a:ext cx="4029731" cy="338554"/>
          </a:xfrm>
          <a:prstGeom prst="rect">
            <a:avLst/>
          </a:prstGeom>
          <a:noFill/>
        </p:spPr>
        <p:txBody>
          <a:bodyPr wrap="square" rtlCol="0">
            <a:spAutoFit/>
          </a:bodyPr>
          <a:lstStyle/>
          <a:p>
            <a:r>
              <a:rPr lang="en-US" sz="1600" dirty="0">
                <a:latin typeface="Arial Narrow" panose="020B0604020202020204" pitchFamily="34" charset="0"/>
                <a:cs typeface="Arial Narrow" panose="020B0604020202020204" pitchFamily="34" charset="0"/>
              </a:rPr>
              <a:t>Could we train and use a decision tree instead?</a:t>
            </a:r>
          </a:p>
        </p:txBody>
      </p:sp>
      <p:sp>
        <p:nvSpPr>
          <p:cNvPr id="6" name="Textfeld 5">
            <a:extLst>
              <a:ext uri="{FF2B5EF4-FFF2-40B4-BE49-F238E27FC236}">
                <a16:creationId xmlns:a16="http://schemas.microsoft.com/office/drawing/2014/main" id="{655D45DC-30FC-C34A-AA7B-405984CC065F}"/>
              </a:ext>
            </a:extLst>
          </p:cNvPr>
          <p:cNvSpPr txBox="1"/>
          <p:nvPr/>
        </p:nvSpPr>
        <p:spPr>
          <a:xfrm>
            <a:off x="7104111" y="2996952"/>
            <a:ext cx="4320481" cy="1569660"/>
          </a:xfrm>
          <a:prstGeom prst="rect">
            <a:avLst/>
          </a:prstGeom>
          <a:noFill/>
        </p:spPr>
        <p:txBody>
          <a:bodyPr wrap="square" rtlCol="0">
            <a:spAutoFit/>
          </a:bodyPr>
          <a:lstStyle/>
          <a:p>
            <a:r>
              <a:rPr lang="en-US" sz="1600" b="1" dirty="0">
                <a:solidFill>
                  <a:schemeClr val="accent6">
                    <a:lumMod val="75000"/>
                  </a:schemeClr>
                </a:solidFill>
                <a:latin typeface="Arial Narrow" panose="020B0604020202020204" pitchFamily="34" charset="0"/>
                <a:cs typeface="Arial Narrow" panose="020B0604020202020204" pitchFamily="34" charset="0"/>
              </a:rPr>
              <a:t>Solution</a:t>
            </a:r>
            <a:r>
              <a:rPr lang="en-US" sz="1600" dirty="0">
                <a:solidFill>
                  <a:schemeClr val="accent6">
                    <a:lumMod val="75000"/>
                  </a:schemeClr>
                </a:solidFill>
                <a:latin typeface="Arial Narrow" panose="020B0604020202020204" pitchFamily="34" charset="0"/>
                <a:cs typeface="Arial Narrow" panose="020B0604020202020204" pitchFamily="34" charset="0"/>
              </a:rPr>
              <a:t>: Technically, yes - of course. However, decision trees partition the space and the data into fine rectangles (i.e., decision boundaries). If our data is sampled from a circular distribution (e.g., 2D Gaussian), decision tree might struggle to find clear cut (or precise) decision boundaries. </a:t>
            </a:r>
          </a:p>
        </p:txBody>
      </p:sp>
    </p:spTree>
    <p:extLst>
      <p:ext uri="{BB962C8B-B14F-4D97-AF65-F5344CB8AC3E}">
        <p14:creationId xmlns:p14="http://schemas.microsoft.com/office/powerpoint/2010/main" val="424172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0305F05E-B583-4644-83CF-05251D86206E}"/>
              </a:ext>
            </a:extLst>
          </p:cNvPr>
          <p:cNvSpPr>
            <a:spLocks noGrp="1"/>
          </p:cNvSpPr>
          <p:nvPr>
            <p:ph type="body" sz="quarter" idx="11"/>
          </p:nvPr>
        </p:nvSpPr>
        <p:spPr/>
        <p:txBody>
          <a:bodyPr/>
          <a:lstStyle/>
          <a:p>
            <a:r>
              <a:rPr lang="de-DE" dirty="0" err="1"/>
              <a:t>Question</a:t>
            </a:r>
            <a:r>
              <a:rPr lang="de-DE" dirty="0"/>
              <a:t> 1.2: Linear non-</a:t>
            </a:r>
            <a:r>
              <a:rPr lang="de-DE" dirty="0" err="1"/>
              <a:t>separable</a:t>
            </a:r>
            <a:r>
              <a:rPr lang="de-DE" dirty="0"/>
              <a:t> </a:t>
            </a:r>
            <a:r>
              <a:rPr lang="de-DE" dirty="0" err="1"/>
              <a:t>data</a:t>
            </a:r>
            <a:endParaRPr lang="de-DE" dirty="0"/>
          </a:p>
          <a:p>
            <a:endParaRPr lang="de-DE" dirty="0"/>
          </a:p>
          <a:p>
            <a:endParaRPr lang="de-DE" dirty="0"/>
          </a:p>
        </p:txBody>
      </p:sp>
      <p:sp>
        <p:nvSpPr>
          <p:cNvPr id="3" name="Textplatzhalter 2">
            <a:extLst>
              <a:ext uri="{FF2B5EF4-FFF2-40B4-BE49-F238E27FC236}">
                <a16:creationId xmlns:a16="http://schemas.microsoft.com/office/drawing/2014/main" id="{7813DE98-74F3-E64D-817B-2E9FA3E643A7}"/>
              </a:ext>
            </a:extLst>
          </p:cNvPr>
          <p:cNvSpPr>
            <a:spLocks noGrp="1"/>
          </p:cNvSpPr>
          <p:nvPr>
            <p:ph type="body" sz="quarter" idx="12"/>
          </p:nvPr>
        </p:nvSpPr>
        <p:spPr>
          <a:xfrm>
            <a:off x="534988" y="260648"/>
            <a:ext cx="11089307" cy="346349"/>
          </a:xfrm>
        </p:spPr>
        <p:txBody>
          <a:bodyPr/>
          <a:lstStyle/>
          <a:p>
            <a:r>
              <a:rPr lang="de-DE" dirty="0" err="1"/>
              <a:t>Revisit</a:t>
            </a:r>
            <a:r>
              <a:rPr lang="de-DE" dirty="0"/>
              <a:t> </a:t>
            </a:r>
            <a:r>
              <a:rPr lang="de-DE" dirty="0" err="1"/>
              <a:t>Concepts</a:t>
            </a:r>
            <a:endParaRPr lang="de-DE" dirty="0"/>
          </a:p>
        </p:txBody>
      </p:sp>
      <p:pic>
        <p:nvPicPr>
          <p:cNvPr id="4" name="Grafik 3">
            <a:extLst>
              <a:ext uri="{FF2B5EF4-FFF2-40B4-BE49-F238E27FC236}">
                <a16:creationId xmlns:a16="http://schemas.microsoft.com/office/drawing/2014/main" id="{D7A5C59B-41ED-1F45-9BF2-1A0A6966A6CF}"/>
              </a:ext>
            </a:extLst>
          </p:cNvPr>
          <p:cNvPicPr>
            <a:picLocks noChangeAspect="1"/>
          </p:cNvPicPr>
          <p:nvPr/>
        </p:nvPicPr>
        <p:blipFill>
          <a:blip r:embed="rId2"/>
          <a:stretch>
            <a:fillRect/>
          </a:stretch>
        </p:blipFill>
        <p:spPr>
          <a:xfrm>
            <a:off x="1775520" y="2204864"/>
            <a:ext cx="3220690" cy="2642123"/>
          </a:xfrm>
          <a:prstGeom prst="rect">
            <a:avLst/>
          </a:prstGeom>
        </p:spPr>
      </p:pic>
      <p:sp>
        <p:nvSpPr>
          <p:cNvPr id="5" name="Textfeld 4">
            <a:extLst>
              <a:ext uri="{FF2B5EF4-FFF2-40B4-BE49-F238E27FC236}">
                <a16:creationId xmlns:a16="http://schemas.microsoft.com/office/drawing/2014/main" id="{D76C25E9-B62C-C74D-A7E4-5D13F63F692D}"/>
              </a:ext>
            </a:extLst>
          </p:cNvPr>
          <p:cNvSpPr txBox="1"/>
          <p:nvPr/>
        </p:nvSpPr>
        <p:spPr>
          <a:xfrm>
            <a:off x="7104111" y="2310192"/>
            <a:ext cx="4029731" cy="584775"/>
          </a:xfrm>
          <a:prstGeom prst="rect">
            <a:avLst/>
          </a:prstGeom>
          <a:noFill/>
        </p:spPr>
        <p:txBody>
          <a:bodyPr wrap="square" rtlCol="0">
            <a:spAutoFit/>
          </a:bodyPr>
          <a:lstStyle/>
          <a:p>
            <a:r>
              <a:rPr lang="en-US" sz="1600" dirty="0">
                <a:latin typeface="Arial Narrow" panose="020B0604020202020204" pitchFamily="34" charset="0"/>
                <a:cs typeface="Arial Narrow" panose="020B0604020202020204" pitchFamily="34" charset="0"/>
              </a:rPr>
              <a:t>How would a classifier using a RBF kernel approach this classification task?</a:t>
            </a:r>
          </a:p>
        </p:txBody>
      </p:sp>
      <p:sp>
        <p:nvSpPr>
          <p:cNvPr id="6" name="Textfeld 5">
            <a:extLst>
              <a:ext uri="{FF2B5EF4-FFF2-40B4-BE49-F238E27FC236}">
                <a16:creationId xmlns:a16="http://schemas.microsoft.com/office/drawing/2014/main" id="{655D45DC-30FC-C34A-AA7B-405984CC065F}"/>
              </a:ext>
            </a:extLst>
          </p:cNvPr>
          <p:cNvSpPr txBox="1"/>
          <p:nvPr/>
        </p:nvSpPr>
        <p:spPr>
          <a:xfrm>
            <a:off x="7104111" y="2996952"/>
            <a:ext cx="4320481" cy="2800767"/>
          </a:xfrm>
          <a:prstGeom prst="rect">
            <a:avLst/>
          </a:prstGeom>
          <a:noFill/>
        </p:spPr>
        <p:txBody>
          <a:bodyPr wrap="square" rtlCol="0">
            <a:spAutoFit/>
          </a:bodyPr>
          <a:lstStyle/>
          <a:p>
            <a:r>
              <a:rPr lang="en-US" sz="1600" b="1" dirty="0">
                <a:solidFill>
                  <a:schemeClr val="accent6">
                    <a:lumMod val="75000"/>
                  </a:schemeClr>
                </a:solidFill>
                <a:latin typeface="Arial Narrow" panose="020B0604020202020204" pitchFamily="34" charset="0"/>
                <a:cs typeface="Arial Narrow" panose="020B0604020202020204" pitchFamily="34" charset="0"/>
              </a:rPr>
              <a:t>Solution</a:t>
            </a:r>
            <a:r>
              <a:rPr lang="en-US" sz="1600" dirty="0">
                <a:solidFill>
                  <a:schemeClr val="accent6">
                    <a:lumMod val="75000"/>
                  </a:schemeClr>
                </a:solidFill>
                <a:latin typeface="Arial Narrow" panose="020B0604020202020204" pitchFamily="34" charset="0"/>
                <a:cs typeface="Arial Narrow" panose="020B0604020202020204" pitchFamily="34" charset="0"/>
              </a:rPr>
              <a:t>: We have to data classes: red (-1) and green data (+1) points. </a:t>
            </a:r>
            <a:br>
              <a:rPr lang="en-US" sz="1600" dirty="0">
                <a:solidFill>
                  <a:schemeClr val="accent6">
                    <a:lumMod val="75000"/>
                  </a:schemeClr>
                </a:solidFill>
                <a:latin typeface="Arial Narrow" panose="020B0604020202020204" pitchFamily="34" charset="0"/>
                <a:cs typeface="Arial Narrow" panose="020B0604020202020204" pitchFamily="34" charset="0"/>
              </a:rPr>
            </a:br>
            <a:br>
              <a:rPr lang="en-US" sz="1600" dirty="0">
                <a:solidFill>
                  <a:schemeClr val="accent6">
                    <a:lumMod val="75000"/>
                  </a:schemeClr>
                </a:solidFill>
                <a:latin typeface="Arial Narrow" panose="020B0604020202020204" pitchFamily="34" charset="0"/>
                <a:cs typeface="Arial Narrow" panose="020B0604020202020204" pitchFamily="34" charset="0"/>
              </a:rPr>
            </a:br>
            <a:r>
              <a:rPr lang="en-US" sz="1600" dirty="0">
                <a:solidFill>
                  <a:schemeClr val="accent6">
                    <a:lumMod val="75000"/>
                  </a:schemeClr>
                </a:solidFill>
                <a:latin typeface="Arial Narrow" panose="020B0604020202020204" pitchFamily="34" charset="0"/>
                <a:cs typeface="Arial Narrow" panose="020B0604020202020204" pitchFamily="34" charset="0"/>
              </a:rPr>
              <a:t>Assign each data point an gaussian-like </a:t>
            </a:r>
            <a:r>
              <a:rPr lang="en-US" sz="1600" b="1" dirty="0">
                <a:solidFill>
                  <a:schemeClr val="accent6">
                    <a:lumMod val="75000"/>
                  </a:schemeClr>
                </a:solidFill>
                <a:latin typeface="Arial Narrow" panose="020B0604020202020204" pitchFamily="34" charset="0"/>
                <a:cs typeface="Arial Narrow" panose="020B0604020202020204" pitchFamily="34" charset="0"/>
              </a:rPr>
              <a:t>exponential function</a:t>
            </a:r>
            <a:r>
              <a:rPr lang="en-US" sz="1600" dirty="0">
                <a:solidFill>
                  <a:schemeClr val="accent6">
                    <a:lumMod val="75000"/>
                  </a:schemeClr>
                </a:solidFill>
                <a:latin typeface="Arial Narrow" panose="020B0604020202020204" pitchFamily="34" charset="0"/>
                <a:cs typeface="Arial Narrow" panose="020B0604020202020204" pitchFamily="34" charset="0"/>
              </a:rPr>
              <a:t>. Then, we learn (i.e., interpolate) a high (theoretically infinite) dimensional compound function using the kernels assigned to the data points; red kernels are pointed towards negative values, green kernels towards positive values. Thus, our data becomes linearly separable in an infinite dimensional space. </a:t>
            </a:r>
          </a:p>
        </p:txBody>
      </p:sp>
    </p:spTree>
    <p:extLst>
      <p:ext uri="{BB962C8B-B14F-4D97-AF65-F5344CB8AC3E}">
        <p14:creationId xmlns:p14="http://schemas.microsoft.com/office/powerpoint/2010/main" val="10485633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0305F05E-B583-4644-83CF-05251D86206E}"/>
              </a:ext>
            </a:extLst>
          </p:cNvPr>
          <p:cNvSpPr>
            <a:spLocks noGrp="1"/>
          </p:cNvSpPr>
          <p:nvPr>
            <p:ph type="body" sz="quarter" idx="11"/>
          </p:nvPr>
        </p:nvSpPr>
        <p:spPr/>
        <p:txBody>
          <a:bodyPr/>
          <a:lstStyle/>
          <a:p>
            <a:r>
              <a:rPr lang="de-DE" dirty="0" err="1"/>
              <a:t>Question</a:t>
            </a:r>
            <a:r>
              <a:rPr lang="de-DE" dirty="0"/>
              <a:t> 2.1: Support </a:t>
            </a:r>
            <a:r>
              <a:rPr lang="de-DE" dirty="0" err="1"/>
              <a:t>Vector</a:t>
            </a:r>
            <a:r>
              <a:rPr lang="de-DE" dirty="0"/>
              <a:t> Machines</a:t>
            </a:r>
          </a:p>
          <a:p>
            <a:endParaRPr lang="de-DE" dirty="0"/>
          </a:p>
          <a:p>
            <a:endParaRPr lang="de-DE" dirty="0"/>
          </a:p>
        </p:txBody>
      </p:sp>
      <p:sp>
        <p:nvSpPr>
          <p:cNvPr id="3" name="Textplatzhalter 2">
            <a:extLst>
              <a:ext uri="{FF2B5EF4-FFF2-40B4-BE49-F238E27FC236}">
                <a16:creationId xmlns:a16="http://schemas.microsoft.com/office/drawing/2014/main" id="{7813DE98-74F3-E64D-817B-2E9FA3E643A7}"/>
              </a:ext>
            </a:extLst>
          </p:cNvPr>
          <p:cNvSpPr>
            <a:spLocks noGrp="1"/>
          </p:cNvSpPr>
          <p:nvPr>
            <p:ph type="body" sz="quarter" idx="12"/>
          </p:nvPr>
        </p:nvSpPr>
        <p:spPr>
          <a:xfrm>
            <a:off x="534988" y="260648"/>
            <a:ext cx="11089307" cy="346349"/>
          </a:xfrm>
        </p:spPr>
        <p:txBody>
          <a:bodyPr/>
          <a:lstStyle/>
          <a:p>
            <a:r>
              <a:rPr lang="de-DE" dirty="0" err="1"/>
              <a:t>Revisit</a:t>
            </a:r>
            <a:r>
              <a:rPr lang="de-DE" dirty="0"/>
              <a:t> </a:t>
            </a:r>
            <a:r>
              <a:rPr lang="de-DE" dirty="0" err="1"/>
              <a:t>Concepts</a:t>
            </a:r>
            <a:endParaRPr lang="de-DE" dirty="0"/>
          </a:p>
        </p:txBody>
      </p:sp>
      <p:pic>
        <p:nvPicPr>
          <p:cNvPr id="9" name="Grafik 8">
            <a:extLst>
              <a:ext uri="{FF2B5EF4-FFF2-40B4-BE49-F238E27FC236}">
                <a16:creationId xmlns:a16="http://schemas.microsoft.com/office/drawing/2014/main" id="{92E8CDEC-6690-8F42-97CF-C6153A092BAC}"/>
              </a:ext>
            </a:extLst>
          </p:cNvPr>
          <p:cNvPicPr>
            <a:picLocks noChangeAspect="1"/>
          </p:cNvPicPr>
          <p:nvPr/>
        </p:nvPicPr>
        <p:blipFill>
          <a:blip r:embed="rId2"/>
          <a:stretch>
            <a:fillRect/>
          </a:stretch>
        </p:blipFill>
        <p:spPr>
          <a:xfrm>
            <a:off x="2135560" y="2348880"/>
            <a:ext cx="2413000" cy="2489200"/>
          </a:xfrm>
          <a:prstGeom prst="rect">
            <a:avLst/>
          </a:prstGeom>
        </p:spPr>
      </p:pic>
      <p:sp>
        <p:nvSpPr>
          <p:cNvPr id="11" name="Textfeld 10">
            <a:extLst>
              <a:ext uri="{FF2B5EF4-FFF2-40B4-BE49-F238E27FC236}">
                <a16:creationId xmlns:a16="http://schemas.microsoft.com/office/drawing/2014/main" id="{4B3616EB-451C-124D-95E2-7E92D62EDFCC}"/>
              </a:ext>
            </a:extLst>
          </p:cNvPr>
          <p:cNvSpPr txBox="1"/>
          <p:nvPr/>
        </p:nvSpPr>
        <p:spPr>
          <a:xfrm>
            <a:off x="7104111" y="2310192"/>
            <a:ext cx="4029731" cy="338554"/>
          </a:xfrm>
          <a:prstGeom prst="rect">
            <a:avLst/>
          </a:prstGeom>
          <a:noFill/>
        </p:spPr>
        <p:txBody>
          <a:bodyPr wrap="square" rtlCol="0">
            <a:spAutoFit/>
          </a:bodyPr>
          <a:lstStyle/>
          <a:p>
            <a:r>
              <a:rPr lang="en-US" sz="1600" dirty="0">
                <a:latin typeface="Arial Narrow" panose="020B0604020202020204" pitchFamily="34" charset="0"/>
                <a:cs typeface="Arial Narrow" panose="020B0604020202020204" pitchFamily="34" charset="0"/>
              </a:rPr>
              <a:t>How would you intuitively separate the data?</a:t>
            </a:r>
          </a:p>
        </p:txBody>
      </p:sp>
    </p:spTree>
    <p:extLst>
      <p:ext uri="{BB962C8B-B14F-4D97-AF65-F5344CB8AC3E}">
        <p14:creationId xmlns:p14="http://schemas.microsoft.com/office/powerpoint/2010/main" val="20901024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0305F05E-B583-4644-83CF-05251D86206E}"/>
              </a:ext>
            </a:extLst>
          </p:cNvPr>
          <p:cNvSpPr>
            <a:spLocks noGrp="1"/>
          </p:cNvSpPr>
          <p:nvPr>
            <p:ph type="body" sz="quarter" idx="11"/>
          </p:nvPr>
        </p:nvSpPr>
        <p:spPr/>
        <p:txBody>
          <a:bodyPr/>
          <a:lstStyle/>
          <a:p>
            <a:r>
              <a:rPr lang="de-DE" dirty="0" err="1"/>
              <a:t>Question</a:t>
            </a:r>
            <a:r>
              <a:rPr lang="de-DE" dirty="0"/>
              <a:t> 2.1: Support </a:t>
            </a:r>
            <a:r>
              <a:rPr lang="de-DE" dirty="0" err="1"/>
              <a:t>Vector</a:t>
            </a:r>
            <a:r>
              <a:rPr lang="de-DE" dirty="0"/>
              <a:t> Machines</a:t>
            </a:r>
          </a:p>
          <a:p>
            <a:endParaRPr lang="de-DE" dirty="0"/>
          </a:p>
          <a:p>
            <a:endParaRPr lang="de-DE" dirty="0"/>
          </a:p>
        </p:txBody>
      </p:sp>
      <p:sp>
        <p:nvSpPr>
          <p:cNvPr id="3" name="Textplatzhalter 2">
            <a:extLst>
              <a:ext uri="{FF2B5EF4-FFF2-40B4-BE49-F238E27FC236}">
                <a16:creationId xmlns:a16="http://schemas.microsoft.com/office/drawing/2014/main" id="{7813DE98-74F3-E64D-817B-2E9FA3E643A7}"/>
              </a:ext>
            </a:extLst>
          </p:cNvPr>
          <p:cNvSpPr>
            <a:spLocks noGrp="1"/>
          </p:cNvSpPr>
          <p:nvPr>
            <p:ph type="body" sz="quarter" idx="12"/>
          </p:nvPr>
        </p:nvSpPr>
        <p:spPr>
          <a:xfrm>
            <a:off x="534988" y="260648"/>
            <a:ext cx="11089307" cy="346349"/>
          </a:xfrm>
        </p:spPr>
        <p:txBody>
          <a:bodyPr/>
          <a:lstStyle/>
          <a:p>
            <a:r>
              <a:rPr lang="de-DE" dirty="0" err="1"/>
              <a:t>Revisit</a:t>
            </a:r>
            <a:r>
              <a:rPr lang="de-DE" dirty="0"/>
              <a:t> </a:t>
            </a:r>
            <a:r>
              <a:rPr lang="de-DE" dirty="0" err="1"/>
              <a:t>Concepts</a:t>
            </a:r>
            <a:endParaRPr lang="de-DE" dirty="0"/>
          </a:p>
        </p:txBody>
      </p:sp>
      <p:pic>
        <p:nvPicPr>
          <p:cNvPr id="9" name="Grafik 8">
            <a:extLst>
              <a:ext uri="{FF2B5EF4-FFF2-40B4-BE49-F238E27FC236}">
                <a16:creationId xmlns:a16="http://schemas.microsoft.com/office/drawing/2014/main" id="{92E8CDEC-6690-8F42-97CF-C6153A092BAC}"/>
              </a:ext>
            </a:extLst>
          </p:cNvPr>
          <p:cNvPicPr>
            <a:picLocks noChangeAspect="1"/>
          </p:cNvPicPr>
          <p:nvPr/>
        </p:nvPicPr>
        <p:blipFill>
          <a:blip r:embed="rId2"/>
          <a:stretch>
            <a:fillRect/>
          </a:stretch>
        </p:blipFill>
        <p:spPr>
          <a:xfrm>
            <a:off x="2135560" y="2348880"/>
            <a:ext cx="2413000" cy="2489200"/>
          </a:xfrm>
          <a:prstGeom prst="rect">
            <a:avLst/>
          </a:prstGeom>
        </p:spPr>
      </p:pic>
      <p:sp>
        <p:nvSpPr>
          <p:cNvPr id="11" name="Textfeld 10">
            <a:extLst>
              <a:ext uri="{FF2B5EF4-FFF2-40B4-BE49-F238E27FC236}">
                <a16:creationId xmlns:a16="http://schemas.microsoft.com/office/drawing/2014/main" id="{4B3616EB-451C-124D-95E2-7E92D62EDFCC}"/>
              </a:ext>
            </a:extLst>
          </p:cNvPr>
          <p:cNvSpPr txBox="1"/>
          <p:nvPr/>
        </p:nvSpPr>
        <p:spPr>
          <a:xfrm>
            <a:off x="7104111" y="2310192"/>
            <a:ext cx="4029731" cy="338554"/>
          </a:xfrm>
          <a:prstGeom prst="rect">
            <a:avLst/>
          </a:prstGeom>
          <a:noFill/>
        </p:spPr>
        <p:txBody>
          <a:bodyPr wrap="square" rtlCol="0">
            <a:spAutoFit/>
          </a:bodyPr>
          <a:lstStyle/>
          <a:p>
            <a:r>
              <a:rPr lang="en-US" sz="1600" dirty="0">
                <a:latin typeface="Arial Narrow" panose="020B0604020202020204" pitchFamily="34" charset="0"/>
                <a:cs typeface="Arial Narrow" panose="020B0604020202020204" pitchFamily="34" charset="0"/>
              </a:rPr>
              <a:t>How would you intuitively separate the data?</a:t>
            </a:r>
          </a:p>
        </p:txBody>
      </p:sp>
      <p:cxnSp>
        <p:nvCxnSpPr>
          <p:cNvPr id="5" name="Gerade Verbindung 4">
            <a:extLst>
              <a:ext uri="{FF2B5EF4-FFF2-40B4-BE49-F238E27FC236}">
                <a16:creationId xmlns:a16="http://schemas.microsoft.com/office/drawing/2014/main" id="{FF8B75C3-BDC9-B643-9F1C-D3278C329AC5}"/>
              </a:ext>
            </a:extLst>
          </p:cNvPr>
          <p:cNvCxnSpPr/>
          <p:nvPr/>
        </p:nvCxnSpPr>
        <p:spPr>
          <a:xfrm>
            <a:off x="1940011" y="2706130"/>
            <a:ext cx="2842054" cy="2261286"/>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8" name="Textfeld 7">
            <a:extLst>
              <a:ext uri="{FF2B5EF4-FFF2-40B4-BE49-F238E27FC236}">
                <a16:creationId xmlns:a16="http://schemas.microsoft.com/office/drawing/2014/main" id="{ABEC584B-2338-6244-BBD3-26859585ED1F}"/>
              </a:ext>
            </a:extLst>
          </p:cNvPr>
          <p:cNvSpPr txBox="1"/>
          <p:nvPr/>
        </p:nvSpPr>
        <p:spPr>
          <a:xfrm>
            <a:off x="7104111" y="2996952"/>
            <a:ext cx="4320481" cy="1077218"/>
          </a:xfrm>
          <a:prstGeom prst="rect">
            <a:avLst/>
          </a:prstGeom>
          <a:noFill/>
        </p:spPr>
        <p:txBody>
          <a:bodyPr wrap="square" rtlCol="0">
            <a:spAutoFit/>
          </a:bodyPr>
          <a:lstStyle/>
          <a:p>
            <a:r>
              <a:rPr lang="en-US" sz="1600" b="1" dirty="0">
                <a:solidFill>
                  <a:schemeClr val="accent6">
                    <a:lumMod val="75000"/>
                  </a:schemeClr>
                </a:solidFill>
                <a:latin typeface="Arial Narrow" panose="020B0604020202020204" pitchFamily="34" charset="0"/>
                <a:cs typeface="Arial Narrow" panose="020B0604020202020204" pitchFamily="34" charset="0"/>
              </a:rPr>
              <a:t>Solution</a:t>
            </a:r>
            <a:r>
              <a:rPr lang="en-US" sz="1600" dirty="0">
                <a:solidFill>
                  <a:schemeClr val="accent6">
                    <a:lumMod val="75000"/>
                  </a:schemeClr>
                </a:solidFill>
                <a:latin typeface="Arial Narrow" panose="020B0604020202020204" pitchFamily="34" charset="0"/>
                <a:cs typeface="Arial Narrow" panose="020B0604020202020204" pitchFamily="34" charset="0"/>
              </a:rPr>
              <a:t>: Most humans intuitively place the separating line exactly between the blue and orange data points, with the distance of the line to both classes is typically more or less the same.  </a:t>
            </a:r>
          </a:p>
        </p:txBody>
      </p:sp>
    </p:spTree>
    <p:extLst>
      <p:ext uri="{BB962C8B-B14F-4D97-AF65-F5344CB8AC3E}">
        <p14:creationId xmlns:p14="http://schemas.microsoft.com/office/powerpoint/2010/main" val="350508034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1096</Words>
  <Application>Microsoft Macintosh PowerPoint</Application>
  <PresentationFormat>Breitbild</PresentationFormat>
  <Paragraphs>121</Paragraphs>
  <Slides>30</Slides>
  <Notes>1</Notes>
  <HiddenSlides>0</HiddenSlides>
  <MMClips>0</MMClips>
  <ScaleCrop>false</ScaleCrop>
  <HeadingPairs>
    <vt:vector size="8" baseType="variant">
      <vt:variant>
        <vt:lpstr>Verwendete Schriftarten</vt:lpstr>
      </vt:variant>
      <vt:variant>
        <vt:i4>4</vt:i4>
      </vt:variant>
      <vt:variant>
        <vt:lpstr>Design</vt:lpstr>
      </vt:variant>
      <vt:variant>
        <vt:i4>1</vt:i4>
      </vt:variant>
      <vt:variant>
        <vt:lpstr>Eingebettete OLE-Server</vt:lpstr>
      </vt:variant>
      <vt:variant>
        <vt:i4>1</vt:i4>
      </vt:variant>
      <vt:variant>
        <vt:lpstr>Folientitel</vt:lpstr>
      </vt:variant>
      <vt:variant>
        <vt:i4>30</vt:i4>
      </vt:variant>
    </vt:vector>
  </HeadingPairs>
  <TitlesOfParts>
    <vt:vector size="36" baseType="lpstr">
      <vt:lpstr>Arial</vt:lpstr>
      <vt:lpstr>Arial Narrow</vt:lpstr>
      <vt:lpstr>Calibri</vt:lpstr>
      <vt:lpstr>Wingdings</vt:lpstr>
      <vt:lpstr>Office</vt:lpstr>
      <vt:lpstr>think-cell Folie</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Microsoft Office User</dc:creator>
  <cp:lastModifiedBy>Muhammed Demircan</cp:lastModifiedBy>
  <cp:revision>48</cp:revision>
  <dcterms:created xsi:type="dcterms:W3CDTF">2019-12-26T20:10:50Z</dcterms:created>
  <dcterms:modified xsi:type="dcterms:W3CDTF">2021-04-27T15:06:44Z</dcterms:modified>
</cp:coreProperties>
</file>